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44"/>
  </p:notesMasterIdLst>
  <p:sldIdLst>
    <p:sldId id="292" r:id="rId2"/>
    <p:sldId id="257" r:id="rId3"/>
    <p:sldId id="259" r:id="rId4"/>
    <p:sldId id="260" r:id="rId5"/>
    <p:sldId id="261" r:id="rId6"/>
    <p:sldId id="258" r:id="rId7"/>
    <p:sldId id="262" r:id="rId8"/>
    <p:sldId id="263" r:id="rId9"/>
    <p:sldId id="264" r:id="rId10"/>
    <p:sldId id="265" r:id="rId11"/>
    <p:sldId id="266" r:id="rId12"/>
    <p:sldId id="267" r:id="rId13"/>
    <p:sldId id="268" r:id="rId14"/>
    <p:sldId id="296" r:id="rId15"/>
    <p:sldId id="297" r:id="rId16"/>
    <p:sldId id="269" r:id="rId17"/>
    <p:sldId id="270" r:id="rId18"/>
    <p:sldId id="271" r:id="rId19"/>
    <p:sldId id="283" r:id="rId20"/>
    <p:sldId id="272" r:id="rId21"/>
    <p:sldId id="273" r:id="rId22"/>
    <p:sldId id="280" r:id="rId23"/>
    <p:sldId id="281" r:id="rId24"/>
    <p:sldId id="282" r:id="rId25"/>
    <p:sldId id="274" r:id="rId26"/>
    <p:sldId id="275" r:id="rId27"/>
    <p:sldId id="301" r:id="rId28"/>
    <p:sldId id="298" r:id="rId29"/>
    <p:sldId id="276" r:id="rId30"/>
    <p:sldId id="277" r:id="rId31"/>
    <p:sldId id="278" r:id="rId32"/>
    <p:sldId id="279" r:id="rId33"/>
    <p:sldId id="300" r:id="rId34"/>
    <p:sldId id="299" r:id="rId35"/>
    <p:sldId id="285" r:id="rId36"/>
    <p:sldId id="286" r:id="rId37"/>
    <p:sldId id="287" r:id="rId38"/>
    <p:sldId id="288" r:id="rId39"/>
    <p:sldId id="289" r:id="rId40"/>
    <p:sldId id="290" r:id="rId41"/>
    <p:sldId id="291" r:id="rId42"/>
    <p:sldId id="295" r:id="rId4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5D40"/>
    <a:srgbClr val="3FA6ED"/>
    <a:srgbClr val="E963B5"/>
    <a:srgbClr val="E9467E"/>
    <a:srgbClr val="7692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09"/>
    <p:restoredTop sz="85213"/>
  </p:normalViewPr>
  <p:slideViewPr>
    <p:cSldViewPr snapToGrid="0">
      <p:cViewPr varScale="1">
        <p:scale>
          <a:sx n="128" d="100"/>
          <a:sy n="128" d="100"/>
        </p:scale>
        <p:origin x="896" y="160"/>
      </p:cViewPr>
      <p:guideLst>
        <p:guide orient="horz" pos="1620"/>
        <p:guide pos="2880"/>
      </p:guideLst>
    </p:cSldViewPr>
  </p:slideViewPr>
  <p:outlineViewPr>
    <p:cViewPr>
      <p:scale>
        <a:sx n="33" d="100"/>
        <a:sy n="33" d="100"/>
      </p:scale>
      <p:origin x="0" y="-4664"/>
    </p:cViewPr>
  </p:outlineViewPr>
  <p:notesTextViewPr>
    <p:cViewPr>
      <p:scale>
        <a:sx n="1" d="1"/>
        <a:sy n="1" d="1"/>
      </p:scale>
      <p:origin x="0" y="0"/>
    </p:cViewPr>
  </p:notesTextViewPr>
  <p:notesViewPr>
    <p:cSldViewPr snapToGrid="0">
      <p:cViewPr varScale="1">
        <p:scale>
          <a:sx n="85" d="100"/>
          <a:sy n="85" d="100"/>
        </p:scale>
        <p:origin x="3080"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864b4fb8f5_1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864b4fb8f5_1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Right Sharing of World Resources is an international Quaker organization founded by Friends World Committee for Consultation in 1967. Friends from around the world gathered to share concerns about environment, population, and resources and seek ways to put their faith into action.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1a6332c4d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81a6332c4d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is the impact of grants given in each calendar year? [Read slide aloud]</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Note that these numbers are for grants given in 2019. The grants given in prior years are not reflected here. Grants from prior years continue to revolve and ripple forward to reach millions of women over time.</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81a6332c4d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81a6332c4d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a:solidFill>
                  <a:schemeClr val="dk1"/>
                </a:solidFill>
              </a:rPr>
              <a:t>The women pay their loans back </a:t>
            </a:r>
            <a:r>
              <a:rPr lang="en" sz="1100" b="1" i="1">
                <a:solidFill>
                  <a:schemeClr val="dk1"/>
                </a:solidFill>
              </a:rPr>
              <a:t>to the group </a:t>
            </a:r>
            <a:r>
              <a:rPr lang="en" sz="1100">
                <a:solidFill>
                  <a:schemeClr val="dk1"/>
                </a:solidFill>
              </a:rPr>
              <a:t>a little each month.  So if a woman borrowed $100 she might pay back $10 per month until it was all paid plus a small amount of interest. </a:t>
            </a:r>
            <a:r>
              <a:rPr lang="en" sz="1100" b="1">
                <a:solidFill>
                  <a:schemeClr val="dk1"/>
                </a:solidFill>
              </a:rPr>
              <a:t>The group owns the money. </a:t>
            </a:r>
            <a:r>
              <a:rPr lang="en" sz="1100" b="0">
                <a:solidFill>
                  <a:schemeClr val="dk1"/>
                </a:solidFill>
              </a:rPr>
              <a:t>When the money comes back, t</a:t>
            </a:r>
            <a:r>
              <a:rPr lang="en" sz="1100">
                <a:solidFill>
                  <a:schemeClr val="dk1"/>
                </a:solidFill>
              </a:rPr>
              <a:t>he group saves the interest for future trainings or emergency funds, and loans </a:t>
            </a:r>
            <a:r>
              <a:rPr lang="en" sz="1200">
                <a:solidFill>
                  <a:schemeClr val="dk1"/>
                </a:solidFill>
              </a:rPr>
              <a:t>the principle out to other women. The original grant is revolved many times in the community.</a:t>
            </a:r>
          </a:p>
          <a:p>
            <a:pPr marL="0" lvl="0" indent="0" algn="l" rtl="0">
              <a:lnSpc>
                <a:spcPct val="115000"/>
              </a:lnSpc>
              <a:spcBef>
                <a:spcPts val="0"/>
              </a:spcBef>
              <a:spcAft>
                <a:spcPts val="0"/>
              </a:spcAft>
              <a:buClr>
                <a:schemeClr val="dk1"/>
              </a:buClr>
              <a:buSzPts val="1100"/>
              <a:buFont typeface="Arial"/>
              <a:buNone/>
            </a:pPr>
            <a:endParaRPr lang="en"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In this picture, women in Sierra Leone are making their monthly loan repayments and the treasurer is recording it in the ledger.</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87a201c0c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87a201c0c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 sz="1200">
                <a:solidFill>
                  <a:schemeClr val="dk1"/>
                </a:solidFill>
              </a:rPr>
              <a:t>Over the many years that RSWR has been doing this work, we have learned that training is an important element of success. All the women in the RSWR groups receive basic training in business management, account keeping, marketing, and networking. </a:t>
            </a:r>
          </a:p>
          <a:p>
            <a:pPr marL="0" lvl="0" indent="0" algn="l" rtl="0">
              <a:spcBef>
                <a:spcPts val="0"/>
              </a:spcBef>
              <a:spcAft>
                <a:spcPts val="0"/>
              </a:spcAft>
              <a:buClr>
                <a:schemeClr val="dk1"/>
              </a:buClr>
              <a:buSzPts val="1200"/>
              <a:buFont typeface="Arial"/>
              <a:buNone/>
            </a:pPr>
            <a:endParaRPr lang="en" sz="1200">
              <a:solidFill>
                <a:schemeClr val="dk1"/>
              </a:solidFill>
            </a:endParaRPr>
          </a:p>
          <a:p>
            <a:pPr marL="0" lvl="0" indent="0" algn="l" rtl="0">
              <a:spcBef>
                <a:spcPts val="0"/>
              </a:spcBef>
              <a:spcAft>
                <a:spcPts val="0"/>
              </a:spcAft>
              <a:buClr>
                <a:schemeClr val="dk1"/>
              </a:buClr>
              <a:buSzPts val="1200"/>
              <a:buFont typeface="Arial"/>
              <a:buNone/>
            </a:pPr>
            <a:r>
              <a:rPr lang="en" sz="1200">
                <a:solidFill>
                  <a:schemeClr val="dk1"/>
                </a:solidFill>
              </a:rPr>
              <a:t>This is Lotan doing a business training in Kenya during a visit from Sarah Northrop, Program Director.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87a201c0c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87a201c0c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 sz="1200" dirty="0">
                <a:solidFill>
                  <a:schemeClr val="dk1"/>
                </a:solidFill>
              </a:rPr>
              <a:t>Another area of training that RSWR offers to our partners is training in social dynamics. Social dynamics is just as important as financial training!  Here, a group in Sierra Leone role-plays how they would deal with common problems that they might encounter, such as how they will respond if their husbands, children, or other relatives ask for some of the money they have received to start their business or what to do if a family member gets sick and needs attention and funds.</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r>
              <a:rPr lang="en-US" dirty="0"/>
              <a:t>Photo -Indian children with masks and balloons. Title - Health Education</a:t>
            </a:r>
          </a:p>
          <a:p>
            <a:pPr marL="158750" indent="0">
              <a:buFontTx/>
              <a:buNone/>
            </a:pPr>
            <a:endParaRPr lang="en-US" dirty="0"/>
          </a:p>
          <a:p>
            <a:pPr marL="158750" indent="0">
              <a:buFontTx/>
              <a:buNone/>
            </a:pPr>
            <a:r>
              <a:rPr lang="en-US" dirty="0"/>
              <a:t>Field Representatives sometimes provide training on health issues. This group in India is instructing their children on mask wearing, hand washing and social distancing during the coronavirus pandemic. As a result of  relationships RSWR Field Representatives have built with rural villages in Sierra Leone, they are trusted during a health crisis such as Ebola or </a:t>
            </a:r>
            <a:r>
              <a:rPr lang="en-US" dirty="0" err="1"/>
              <a:t>Covid</a:t>
            </a:r>
            <a:r>
              <a:rPr lang="en-US" dirty="0"/>
              <a:t> 19 to explain the necessary health precautions.</a:t>
            </a:r>
          </a:p>
        </p:txBody>
      </p:sp>
    </p:spTree>
    <p:extLst>
      <p:ext uri="{BB962C8B-B14F-4D97-AF65-F5344CB8AC3E}">
        <p14:creationId xmlns:p14="http://schemas.microsoft.com/office/powerpoint/2010/main" val="373366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Title – Learning &amp; Leadership  (crop photos)</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RSWR grants encourage leadership among women.  Here the chairlady and secretary in a Kenyan women’s group confer over a speech the chairlady then gives to visitors. The chairlady is translating from her tribal language into English, which she does not speak. Although English is spoken in India, Kenya and Sierra Leone, women learn first their tribal language, and then the regional or country language. English would be their third language. The secretary has learned English at school. Imagine how you might feel to translate a report and give it publicly in a language you have never spoken.</a:t>
            </a:r>
          </a:p>
        </p:txBody>
      </p:sp>
    </p:spTree>
    <p:extLst>
      <p:ext uri="{BB962C8B-B14F-4D97-AF65-F5344CB8AC3E}">
        <p14:creationId xmlns:p14="http://schemas.microsoft.com/office/powerpoint/2010/main" val="2013388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87a201c0c0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87a201c0c0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9600"/>
              <a:buFont typeface="Arial"/>
              <a:buNone/>
            </a:pPr>
            <a:r>
              <a:rPr lang="en" sz="1300" dirty="0">
                <a:solidFill>
                  <a:schemeClr val="dk1"/>
                </a:solidFill>
              </a:rPr>
              <a:t>What kinds of businesses do women do?</a:t>
            </a:r>
          </a:p>
          <a:p>
            <a:pPr marL="0" lvl="0" indent="0" algn="l" rtl="0">
              <a:lnSpc>
                <a:spcPct val="120000"/>
              </a:lnSpc>
              <a:spcBef>
                <a:spcPts val="0"/>
              </a:spcBef>
              <a:spcAft>
                <a:spcPts val="0"/>
              </a:spcAft>
              <a:buClr>
                <a:schemeClr val="dk1"/>
              </a:buClr>
              <a:buSzPts val="9600"/>
              <a:buFont typeface="Arial"/>
              <a:buNone/>
            </a:pPr>
            <a:r>
              <a:rPr lang="en" sz="1300" dirty="0">
                <a:solidFill>
                  <a:schemeClr val="dk1"/>
                </a:solidFill>
              </a:rPr>
              <a:t>An unique aspect of the RSWR program is that RSWR requires that the products of the women’s businesses are made for local consumption, not for export. </a:t>
            </a:r>
            <a:r>
              <a:rPr lang="en" sz="1200" dirty="0">
                <a:solidFill>
                  <a:schemeClr val="dk1"/>
                </a:solidFill>
              </a:rPr>
              <a:t>Their businesses respond to the immediate needs of their community.</a:t>
            </a:r>
          </a:p>
          <a:p>
            <a:pPr marL="0" lvl="0" indent="0" algn="l" rtl="0">
              <a:lnSpc>
                <a:spcPct val="120000"/>
              </a:lnSpc>
              <a:spcBef>
                <a:spcPts val="0"/>
              </a:spcBef>
              <a:spcAft>
                <a:spcPts val="0"/>
              </a:spcAft>
              <a:buClr>
                <a:schemeClr val="dk1"/>
              </a:buClr>
              <a:buSzPts val="9600"/>
              <a:buFont typeface="Arial"/>
              <a:buNone/>
            </a:pPr>
            <a:endParaRPr lang="en" sz="1200" dirty="0">
              <a:solidFill>
                <a:schemeClr val="dk1"/>
              </a:solidFill>
            </a:endParaRPr>
          </a:p>
          <a:p>
            <a:pPr marL="0" lvl="0" indent="0" algn="l" rtl="0">
              <a:lnSpc>
                <a:spcPct val="120000"/>
              </a:lnSpc>
              <a:spcBef>
                <a:spcPts val="0"/>
              </a:spcBef>
              <a:spcAft>
                <a:spcPts val="0"/>
              </a:spcAft>
              <a:buClr>
                <a:schemeClr val="dk1"/>
              </a:buClr>
              <a:buSzPts val="9600"/>
              <a:buFont typeface="Arial"/>
              <a:buNone/>
            </a:pPr>
            <a:r>
              <a:rPr lang="en" sz="1200" dirty="0">
                <a:solidFill>
                  <a:schemeClr val="dk1"/>
                </a:solidFill>
              </a:rPr>
              <a:t>Both these women are Kenyans. The woman on the left cleans and sells fresh, a staple in her community. The woman on the right is a hairdresser who started her own business, and now teaches other women the art of hair dressing.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87c93a484a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87c93a484a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dirty="0">
                <a:solidFill>
                  <a:schemeClr val="dk1"/>
                </a:solidFill>
                <a:latin typeface="Calibri"/>
                <a:ea typeface="Calibri"/>
                <a:cs typeface="Calibri"/>
                <a:sym typeface="Calibri"/>
              </a:rPr>
              <a:t>Tailoring is another profitable business that benefits the community in both Kenya and India.  Many women learn to sew in schools and training centers, but must work for a clothing factory for low wages because they don't own a sewing machine.  With a grant from RSWR, they can buy a sewing machine and start their own business. This is Manaka from India. She now makes around $3 to $4 per day, nearly 3 times what she used to make.  She is so happy to be able to work at home where she can care for her children while she sews.</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87a201c0c0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87a201c0c0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 sz="1200" b="0" dirty="0">
                <a:solidFill>
                  <a:schemeClr val="dk1"/>
                </a:solidFill>
              </a:rPr>
              <a:t>RSWR women partners create environmentally friendly businesses.  </a:t>
            </a:r>
            <a:r>
              <a:rPr lang="en" sz="1200" dirty="0">
                <a:solidFill>
                  <a:schemeClr val="dk1"/>
                </a:solidFill>
              </a:rPr>
              <a:t>Agricultural projects do not use chemical fertilizers or pest control.  In India, RSWR often supports groups working to reclaim their family farmlands, which have been made infertile by the overuse of chemicals. </a:t>
            </a:r>
          </a:p>
          <a:p>
            <a:pPr marL="0" lvl="0" indent="0" algn="l" rtl="0">
              <a:spcBef>
                <a:spcPts val="0"/>
              </a:spcBef>
              <a:spcAft>
                <a:spcPts val="0"/>
              </a:spcAft>
              <a:buClr>
                <a:schemeClr val="dk1"/>
              </a:buClr>
              <a:buSzPts val="1200"/>
              <a:buFont typeface="Arial"/>
              <a:buNone/>
            </a:pPr>
            <a:endParaRPr lang="en" sz="1200" dirty="0">
              <a:solidFill>
                <a:schemeClr val="dk1"/>
              </a:solidFill>
            </a:endParaRPr>
          </a:p>
          <a:p>
            <a:pPr marL="0" lvl="0" indent="0" algn="l" rtl="0">
              <a:spcBef>
                <a:spcPts val="0"/>
              </a:spcBef>
              <a:spcAft>
                <a:spcPts val="0"/>
              </a:spcAft>
              <a:buClr>
                <a:schemeClr val="dk1"/>
              </a:buClr>
              <a:buSzPts val="1200"/>
              <a:buFont typeface="Arial"/>
              <a:buNone/>
            </a:pPr>
            <a:r>
              <a:rPr lang="en" sz="1200" dirty="0">
                <a:solidFill>
                  <a:schemeClr val="dk1"/>
                </a:solidFill>
              </a:rPr>
              <a:t>The woman on the left is named Jothi, she makes mats from reclaimed materials in her home.  This also allows her to be with her child during the day. </a:t>
            </a:r>
          </a:p>
          <a:p>
            <a:pPr marL="0" lvl="0" indent="0" algn="l" rtl="0">
              <a:spcBef>
                <a:spcPts val="0"/>
              </a:spcBef>
              <a:spcAft>
                <a:spcPts val="0"/>
              </a:spcAft>
              <a:buClr>
                <a:schemeClr val="dk1"/>
              </a:buClr>
              <a:buSzPts val="1200"/>
              <a:buFont typeface="Arial"/>
              <a:buNone/>
            </a:pPr>
            <a:r>
              <a:rPr lang="en" sz="1200" dirty="0">
                <a:solidFill>
                  <a:schemeClr val="dk1"/>
                </a:solidFill>
              </a:rPr>
              <a:t>The woman on the right is preparing to use organic fertilizer that she made with rotten eggs, dead fish and locally available materials.</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862f414891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862f414891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In all three countries people are selling in the markets. They sell food and other necessities which provide for their communities and bring profit to their families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8196df05c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8196df05c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0" dirty="0">
                <a:solidFill>
                  <a:schemeClr val="dk1"/>
                </a:solidFill>
              </a:rPr>
              <a:t>[Read mission aloud.] O</a:t>
            </a:r>
            <a:r>
              <a:rPr lang="en-US" b="0" dirty="0">
                <a:solidFill>
                  <a:schemeClr val="dk1"/>
                </a:solidFill>
              </a:rPr>
              <a:t>u</a:t>
            </a:r>
            <a:r>
              <a:rPr lang="en" b="0" dirty="0">
                <a:solidFill>
                  <a:schemeClr val="dk1"/>
                </a:solidFill>
              </a:rPr>
              <a:t>r founding mission speaks to us today as it did over fifty years ago.</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80a95a516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80a95a516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Prepared foods are value added products, meaning that a small amount of production increases the sale price of a staple. For example - making flour into donuts or smoking fish increases the market value and therefore the profit of the product. This woman is providing “take-out” from her home. She has prepared a simple Indian meal of dal and idly (rice cakes), with a donut for desert </a:t>
            </a:r>
            <a:r>
              <a:rPr lang="en" dirty="0">
                <a:sym typeface="Wingdings" pitchFamily="2" charset="2"/>
              </a:rPr>
              <a:t></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87c93a484a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87c93a484a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dirty="0">
                <a:solidFill>
                  <a:schemeClr val="dk1"/>
                </a:solidFill>
                <a:latin typeface="Calibri"/>
                <a:ea typeface="Calibri"/>
                <a:cs typeface="Calibri"/>
                <a:sym typeface="Calibri"/>
              </a:rPr>
              <a:t>These women live in a small, remote village in Sierra Leone.  They make soap and bread.  Twice a week, they get up at 3 in the morning and walk the 4 hours to markets in larger towns. They sell their soap and bread there, and then use the money they make to buy commodities that are needed in their village. Then they walk back and sell the things that they bought in the large market to their neighbors in the village.  This increases their profits and provides their community with supplies that are otherwise difficult to obtain.</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862f41489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862f41489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dirty="0">
                <a:solidFill>
                  <a:schemeClr val="dk1"/>
                </a:solidFill>
                <a:latin typeface="Calibri"/>
                <a:ea typeface="Calibri"/>
                <a:cs typeface="Calibri"/>
                <a:sym typeface="Calibri"/>
              </a:rPr>
              <a:t>Brick Making is a common business in the western part of Kenya because of the claylike soil. When you drive down the road, you can see people firing bricks by the side. This woman is the grandmother of these children and she has a brick making business that helps support them.</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862f41489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862f41489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In India, there are many commercial brick kilns that engage in an illegal practice called “bonded labor”. Poor people are enticed to come work for them by giving them a large advance of money.  This advance comes with a high interest rate and the ”bonded” employees can’t leave until the advance and interest are paid off. Since the daily pay is very low and the interest is high, workers are not able to paid off the debt. This creates a situation where bonded laborers have effectively entered into slavery. With the help of an RSWR grant, these workers are able to pay back their advance, set up their own brick factory, and share the profits.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862f414891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862f414891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The woman in this picture became a bonded laborer at a young age. When her self help group received a Right Sharing grant, she paid off her ‘loan’ and started her own brick making business .  After several years she moved from the thatched roof hut she grew up in, to the two store brick house she was able to build with her new earnings. She even has a bicycle now!</a:t>
            </a:r>
            <a:endParaRPr sz="1500" dirty="0">
              <a:latin typeface="Lora"/>
              <a:ea typeface="Lora"/>
              <a:cs typeface="Lora"/>
              <a:sym typeface="Lor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87a201c0c0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87a201c0c0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dirty="0"/>
              <a:t>A RSWR grant is more than starting a business. It is a partnership that affirms women and opens the door to learning and leadership, empowering them to transform family and community life.</a:t>
            </a:r>
          </a:p>
          <a:p>
            <a:pPr marL="0" lvl="0" indent="0" algn="l" rtl="0">
              <a:spcBef>
                <a:spcPts val="0"/>
              </a:spcBef>
              <a:spcAft>
                <a:spcPts val="0"/>
              </a:spcAft>
              <a:buClr>
                <a:schemeClr val="dk1"/>
              </a:buClr>
              <a:buSzPts val="1200"/>
              <a:buFont typeface="Arial"/>
              <a:buNone/>
            </a:pPr>
            <a:endParaRPr lang="en" sz="1200" dirty="0">
              <a:solidFill>
                <a:schemeClr val="dk1"/>
              </a:solidFill>
            </a:endParaRPr>
          </a:p>
          <a:p>
            <a:pPr marL="0" lvl="0" indent="0" algn="l" rtl="0">
              <a:spcBef>
                <a:spcPts val="0"/>
              </a:spcBef>
              <a:spcAft>
                <a:spcPts val="0"/>
              </a:spcAft>
              <a:buClr>
                <a:schemeClr val="dk1"/>
              </a:buClr>
              <a:buSzPts val="1200"/>
              <a:buFont typeface="Arial"/>
              <a:buNone/>
            </a:pPr>
            <a:r>
              <a:rPr lang="en" sz="1200" dirty="0">
                <a:solidFill>
                  <a:schemeClr val="dk1"/>
                </a:solidFill>
              </a:rPr>
              <a:t>Here is a self help group meeting in India. These groups of 20-30 women support each other with problems or needs that arise. The peer support helps the women to have a better chance of success in personal and family life as well as community and business. Notice that this group is a combination of Muslim, Hindi and Christian women. It is a cultural taboo for women from different religions to talk to each other in India. However with an RSWR grant, women gain economic power and permission to join together and support each other. Eventually there is a shift as the connection between the women integrates the community and gradually ripples out to the men.</a:t>
            </a:r>
          </a:p>
          <a:p>
            <a:pPr marL="0" lvl="0" indent="0" algn="l" rtl="0">
              <a:spcBef>
                <a:spcPts val="0"/>
              </a:spcBef>
              <a:spcAft>
                <a:spcPts val="0"/>
              </a:spcAft>
              <a:buClr>
                <a:schemeClr val="dk1"/>
              </a:buClr>
              <a:buSzPts val="1200"/>
              <a:buFont typeface="Arial"/>
              <a:buNone/>
            </a:pPr>
            <a:endParaRPr lang="en" sz="1200" dirty="0">
              <a:solidFill>
                <a:schemeClr val="dk1"/>
              </a:solidFill>
            </a:endParaRPr>
          </a:p>
          <a:p>
            <a:pPr marL="0" lvl="0" indent="0" algn="l" rtl="0">
              <a:spcBef>
                <a:spcPts val="0"/>
              </a:spcBef>
              <a:spcAft>
                <a:spcPts val="0"/>
              </a:spcAft>
              <a:buClr>
                <a:schemeClr val="dk1"/>
              </a:buClr>
              <a:buSzPts val="1200"/>
              <a:buFont typeface="Arial"/>
              <a:buNone/>
            </a:pPr>
            <a:r>
              <a:rPr lang="en" sz="1200" dirty="0">
                <a:solidFill>
                  <a:schemeClr val="dk1"/>
                </a:solidFill>
              </a:rPr>
              <a:t>RSWR encourages grant applications from groups with relationships across boundaries. In Kenya this encompasses multiple tribal groups.</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87a201c0c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87a201c0c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lang="en" dirty="0">
              <a:solidFill>
                <a:schemeClr val="dk1"/>
              </a:solidFill>
            </a:endParaRPr>
          </a:p>
          <a:p>
            <a:pPr marL="0" lvl="0" indent="0" algn="l" rtl="0">
              <a:lnSpc>
                <a:spcPct val="115000"/>
              </a:lnSpc>
              <a:spcBef>
                <a:spcPts val="0"/>
              </a:spcBef>
              <a:spcAft>
                <a:spcPts val="0"/>
              </a:spcAft>
              <a:buNone/>
            </a:pPr>
            <a:r>
              <a:rPr lang="en" dirty="0">
                <a:solidFill>
                  <a:schemeClr val="dk1"/>
                </a:solidFill>
              </a:rPr>
              <a:t>Another outcome of women’s groups is that women begin to advocate for each other and stand up for themselves, often in ways that are not easily visible. Pictured here is a public example of a women’s group being arrested for non-violently protesting because a landowner cut off their access to a water supply. </a:t>
            </a:r>
            <a:r>
              <a:rPr lang="en" sz="1200" dirty="0">
                <a:solidFill>
                  <a:schemeClr val="dk1"/>
                </a:solidFill>
                <a:latin typeface="Calibri"/>
                <a:ea typeface="Calibri"/>
                <a:cs typeface="Calibri"/>
                <a:sym typeface="Calibri"/>
              </a:rPr>
              <a:t>The powerful man called the police and thought he was done with the bothersome women. But because there were so many women involved, the court took them seriously, released them from jail, and made the landowner restore the water.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kern="1200" cap="none" dirty="0">
                <a:solidFill>
                  <a:schemeClr val="tx1"/>
                </a:solidFill>
                <a:effectLst/>
                <a:latin typeface="Arial"/>
                <a:ea typeface="Arial"/>
                <a:cs typeface="Arial"/>
                <a:sym typeface="Arial"/>
              </a:rPr>
              <a:t>In another instance, in India in 2015, this handicapped RSWR beneficiary was raped by a distant relative.  Crimes such as this against women often go unpunished in India, and even though the woman pressed charges, the police refused to arrest the man.  Then the woman’s self help group came to her aid and began demonstrating outside the police station.  The local press took notice and the police were forced to arrest the rapist.</a:t>
            </a:r>
          </a:p>
          <a:p>
            <a:pPr marL="158750" indent="0">
              <a:buNone/>
            </a:pPr>
            <a:endParaRPr lang="en-US" dirty="0"/>
          </a:p>
        </p:txBody>
      </p:sp>
    </p:spTree>
    <p:extLst>
      <p:ext uri="{BB962C8B-B14F-4D97-AF65-F5344CB8AC3E}">
        <p14:creationId xmlns:p14="http://schemas.microsoft.com/office/powerpoint/2010/main" val="3805881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kern="1200" cap="none" dirty="0">
                <a:solidFill>
                  <a:schemeClr val="tx1"/>
                </a:solidFill>
                <a:effectLst/>
                <a:latin typeface="Arial"/>
                <a:ea typeface="Arial"/>
                <a:cs typeface="Arial"/>
                <a:sym typeface="Arial"/>
              </a:rPr>
              <a:t>In Sierra Leone, the support of the group has been invaluable to women who are survivors of the Ebola disease.  Ebola struck </a:t>
            </a:r>
            <a:r>
              <a:rPr lang="en-US" sz="1100" b="1" i="0" u="none" strike="noStrike" kern="1200" cap="none" dirty="0">
                <a:solidFill>
                  <a:schemeClr val="tx1"/>
                </a:solidFill>
                <a:effectLst/>
                <a:latin typeface="Arial"/>
                <a:ea typeface="Arial"/>
                <a:cs typeface="Arial"/>
                <a:sym typeface="Arial"/>
              </a:rPr>
              <a:t>Mamie Kamara’s</a:t>
            </a:r>
            <a:r>
              <a:rPr lang="en-US" sz="1100" b="0" i="0" u="none" strike="noStrike" kern="1200" cap="none" dirty="0">
                <a:solidFill>
                  <a:schemeClr val="tx1"/>
                </a:solidFill>
                <a:effectLst/>
                <a:latin typeface="Arial"/>
                <a:ea typeface="Arial"/>
                <a:cs typeface="Arial"/>
                <a:sym typeface="Arial"/>
              </a:rPr>
              <a:t> home in July 2014.  Her husband and all of her children died.  She also became ill with the disease and was taken to the Kenema treatment center. When she returned to her village, she had no surviving family members.  Her neighbors and friends distanced themselves from her and wouldn’t interact with her.  At this point, she met the director of </a:t>
            </a:r>
            <a:r>
              <a:rPr lang="en-US" sz="1100" b="0" i="0" u="none" strike="noStrike" kern="1200" cap="none" dirty="0" err="1">
                <a:solidFill>
                  <a:schemeClr val="tx1"/>
                </a:solidFill>
                <a:effectLst/>
                <a:latin typeface="Arial"/>
                <a:ea typeface="Arial"/>
                <a:cs typeface="Arial"/>
                <a:sym typeface="Arial"/>
              </a:rPr>
              <a:t>Tewoh</a:t>
            </a:r>
            <a:r>
              <a:rPr lang="en-US" sz="1100" b="0" i="0" u="none" strike="noStrike" kern="1200" cap="none" dirty="0">
                <a:solidFill>
                  <a:schemeClr val="tx1"/>
                </a:solidFill>
                <a:effectLst/>
                <a:latin typeface="Arial"/>
                <a:ea typeface="Arial"/>
                <a:cs typeface="Arial"/>
                <a:sym typeface="Arial"/>
              </a:rPr>
              <a:t> Community Development Organization, a Right Sharing partner, who encouraged her and welcomed her into the group.  As we saw earlier, she has started a soap making business with her micro-loan, and she is now reintegrated into her community.</a:t>
            </a:r>
          </a:p>
          <a:p>
            <a:pPr marL="158750" indent="0">
              <a:buNone/>
            </a:pPr>
            <a:endParaRPr lang="en-US" dirty="0"/>
          </a:p>
        </p:txBody>
      </p:sp>
    </p:spTree>
    <p:extLst>
      <p:ext uri="{BB962C8B-B14F-4D97-AF65-F5344CB8AC3E}">
        <p14:creationId xmlns:p14="http://schemas.microsoft.com/office/powerpoint/2010/main" val="3787204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87c93a484a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87c93a484a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latin typeface="Arial" pitchFamily="34" charset="0"/>
                <a:cs typeface="Arial" pitchFamily="34" charset="0"/>
              </a:rPr>
              <a:t>As Right Sharing has evolved, we have come to the decision to support only women’s groups.  Part of the reason for this is that </a:t>
            </a:r>
            <a:r>
              <a:rPr lang="en-US" sz="1200" dirty="0"/>
              <a:t>statistics show that women are more likely to invest their income in their families,</a:t>
            </a:r>
            <a:r>
              <a:rPr lang="en-US" sz="1200" dirty="0">
                <a:latin typeface="Arial" pitchFamily="34" charset="0"/>
                <a:cs typeface="Arial" pitchFamily="34" charset="0"/>
              </a:rPr>
              <a:t> </a:t>
            </a:r>
            <a:r>
              <a:rPr lang="en-US" sz="1200" dirty="0"/>
              <a:t>Children eat better and have access to healthcare.  This little girl will have milk on a daily basis since her mother is now raising goats.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Children eat better and have access to healthcare.  This little girl will have milk on a daily basis since her mother is now raising goats.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81a38e15d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81a38e15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Calibri"/>
                <a:ea typeface="Calibri"/>
                <a:cs typeface="Calibri"/>
                <a:sym typeface="Calibri"/>
              </a:rPr>
              <a:t>Right Sharing of World Resources has two essential goals. One is: [Read goal aloud] </a:t>
            </a:r>
          </a:p>
          <a:p>
            <a:pPr marL="0" lvl="0" indent="0" algn="l" rtl="0">
              <a:spcBef>
                <a:spcPts val="0"/>
              </a:spcBef>
              <a:spcAft>
                <a:spcPts val="0"/>
              </a:spcAft>
              <a:buNone/>
            </a:pPr>
            <a:r>
              <a:rPr lang="en" sz="1200" dirty="0">
                <a:solidFill>
                  <a:schemeClr val="dk1"/>
                </a:solidFill>
                <a:latin typeface="Calibri"/>
                <a:ea typeface="Calibri"/>
                <a:cs typeface="Calibri"/>
                <a:sym typeface="Calibri"/>
              </a:rPr>
              <a:t>These opportunities invite us to look inward and reflect on how each action we choose ripples out and touches others. </a:t>
            </a:r>
          </a:p>
          <a:p>
            <a:pPr marL="0" lvl="0" indent="0" algn="l" rtl="0">
              <a:spcBef>
                <a:spcPts val="0"/>
              </a:spcBef>
              <a:spcAft>
                <a:spcPts val="0"/>
              </a:spcAft>
              <a:buNone/>
            </a:pPr>
            <a:endParaRPr lang="en"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The traditional fabric pictured here is hand loomed and tie-dyed in Sierra Leone.</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87c93a484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87c93a484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rPr>
              <a:t>In many countries children are required to wear school uniforms. Uniforms are expensive and must be purchased. This means that If you cannot afford uniforms, you cannot attend school. This woman in Sierra Leone is proud to have earned enough with her RSWR vegetable business to buy uniforms and send her children to school.</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87c93a484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87c93a484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dirty="0"/>
              <a:t>While RSWR has chosen to give grants to Women’s Groups because statistics show that women are more likely to invest their income in their families, that does not mean that men are not involved with the RSWR projects. </a:t>
            </a:r>
            <a:r>
              <a:rPr lang="en" sz="1100" dirty="0">
                <a:solidFill>
                  <a:schemeClr val="dk1"/>
                </a:solidFill>
                <a:latin typeface="Calibri"/>
                <a:ea typeface="Calibri"/>
                <a:cs typeface="Calibri"/>
                <a:sym typeface="Calibri"/>
              </a:rPr>
              <a:t>Often husbands help and support their wives in their businesses. </a:t>
            </a:r>
            <a:r>
              <a:rPr lang="en-US" dirty="0"/>
              <a:t>This man in India left his seasonal agricultural work to support his wife in her organic food business. They work together (she’s in charge) and are reintroducing nutritious traditional Indian food to a current culture of overly processed fast foods.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87c93a484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87c93a484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US" sz="1200" dirty="0">
                <a:latin typeface="Arial" pitchFamily="34" charset="0"/>
                <a:cs typeface="Arial" pitchFamily="34" charset="0"/>
              </a:rPr>
              <a:t>However, there are also other reasons for supporting women.  RSWR grants give women more than just financial help.  In all three countries where we work, women are seen as second-class citizens.  Upon receiving a loan that allows her to start a business and earn money, a woman gains political and social power that accompanies ownership of money and business assets. </a:t>
            </a:r>
          </a:p>
          <a:p>
            <a:pPr marL="0" lvl="0" indent="0" algn="l" rtl="0">
              <a:spcBef>
                <a:spcPts val="0"/>
              </a:spcBef>
              <a:spcAft>
                <a:spcPts val="0"/>
              </a:spcAft>
              <a:buClr>
                <a:schemeClr val="dk1"/>
              </a:buClr>
              <a:buFont typeface="Arial"/>
              <a:buNone/>
            </a:pPr>
            <a:endParaRPr lang="en-US" sz="1200" dirty="0">
              <a:solidFill>
                <a:schemeClr val="dk1"/>
              </a:solidFill>
              <a:latin typeface="Arial" pitchFamily="34" charset="0"/>
              <a:ea typeface="Calibri"/>
              <a:cs typeface="Arial" pitchFamily="34" charset="0"/>
              <a:sym typeface="Calibri"/>
            </a:endParaRPr>
          </a:p>
          <a:p>
            <a:pPr marL="0" lvl="0" indent="0" algn="l" rtl="0">
              <a:spcBef>
                <a:spcPts val="0"/>
              </a:spcBef>
              <a:spcAft>
                <a:spcPts val="0"/>
              </a:spcAft>
              <a:buClr>
                <a:schemeClr val="dk1"/>
              </a:buClr>
              <a:buFont typeface="Arial"/>
              <a:buNone/>
            </a:pPr>
            <a:r>
              <a:rPr lang="en" sz="1200" dirty="0">
                <a:solidFill>
                  <a:schemeClr val="dk1"/>
                </a:solidFill>
                <a:latin typeface="Calibri"/>
                <a:ea typeface="Calibri"/>
                <a:cs typeface="Calibri"/>
                <a:sym typeface="Calibri"/>
              </a:rPr>
              <a:t>This is Jane </a:t>
            </a:r>
            <a:r>
              <a:rPr lang="en" sz="1200" dirty="0" err="1">
                <a:solidFill>
                  <a:schemeClr val="dk1"/>
                </a:solidFill>
                <a:latin typeface="Calibri"/>
                <a:ea typeface="Calibri"/>
                <a:cs typeface="Calibri"/>
                <a:sym typeface="Calibri"/>
              </a:rPr>
              <a:t>Jengo</a:t>
            </a:r>
            <a:r>
              <a:rPr lang="en" sz="1200" dirty="0">
                <a:solidFill>
                  <a:schemeClr val="dk1"/>
                </a:solidFill>
                <a:latin typeface="Calibri"/>
                <a:ea typeface="Calibri"/>
                <a:cs typeface="Calibri"/>
                <a:sym typeface="Calibri"/>
              </a:rPr>
              <a:t> of </a:t>
            </a:r>
            <a:r>
              <a:rPr lang="en" sz="1200" dirty="0" err="1">
                <a:solidFill>
                  <a:schemeClr val="dk1"/>
                </a:solidFill>
                <a:latin typeface="Calibri"/>
                <a:ea typeface="Calibri"/>
                <a:cs typeface="Calibri"/>
                <a:sym typeface="Calibri"/>
              </a:rPr>
              <a:t>Kipchekwen</a:t>
            </a:r>
            <a:r>
              <a:rPr lang="en" sz="1200" dirty="0">
                <a:solidFill>
                  <a:schemeClr val="dk1"/>
                </a:solidFill>
                <a:latin typeface="Calibri"/>
                <a:ea typeface="Calibri"/>
                <a:cs typeface="Calibri"/>
                <a:sym typeface="Calibri"/>
              </a:rPr>
              <a:t> Friends Women Group in Kenya with her husband.  Every day, Jane gets up at 3 a.m. to make Mandazi (breakfast buns).  Then her husband delivers them to various kiosks and market places around their village where they are sold. </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The story of Kenny, the only male member that we know of who has been adopted into a women’s group, is a great story of a family working together to overcome poverty. You can see Kenny on the left wearing a green t-shirt. Kenny’s mother was the original member of </a:t>
            </a:r>
            <a:r>
              <a:rPr lang="en-US" sz="1100" b="0" i="0" u="none" strike="noStrike" cap="none" dirty="0" err="1">
                <a:solidFill>
                  <a:srgbClr val="000000"/>
                </a:solidFill>
                <a:effectLst/>
                <a:latin typeface="Arial"/>
                <a:ea typeface="Arial"/>
                <a:cs typeface="Arial"/>
                <a:sym typeface="Arial"/>
              </a:rPr>
              <a:t>Kitamanue</a:t>
            </a:r>
            <a:r>
              <a:rPr lang="en-US" sz="1100" b="0" i="0" u="none" strike="noStrike" cap="none" dirty="0">
                <a:solidFill>
                  <a:srgbClr val="000000"/>
                </a:solidFill>
                <a:effectLst/>
                <a:latin typeface="Arial"/>
                <a:ea typeface="Arial"/>
                <a:cs typeface="Arial"/>
                <a:sym typeface="Arial"/>
              </a:rPr>
              <a:t> Friends Women Group. She received a micro-loan in 2014 which she used to start a small store. At that time Kenny had already left home to start his own life. Their father had died. Unfortunately, the mother contracted malaria and died shortly after starting her business.  </a:t>
            </a:r>
          </a:p>
          <a:p>
            <a:pPr marL="158750" indent="0">
              <a:buNone/>
            </a:pPr>
            <a:endParaRPr lang="en-US" dirty="0"/>
          </a:p>
        </p:txBody>
      </p:sp>
    </p:spTree>
    <p:extLst>
      <p:ext uri="{BB962C8B-B14F-4D97-AF65-F5344CB8AC3E}">
        <p14:creationId xmlns:p14="http://schemas.microsoft.com/office/powerpoint/2010/main" val="24342645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(2 photos)</a:t>
            </a:r>
          </a:p>
          <a:p>
            <a:pPr marL="158750" indent="0">
              <a:buNone/>
            </a:pPr>
            <a:endParaRPr lang="en-US" dirty="0"/>
          </a:p>
          <a:p>
            <a:pPr marL="158750" indent="0">
              <a:buNone/>
            </a:pPr>
            <a:r>
              <a:rPr lang="en-US" sz="1100" b="0" i="0" u="none" strike="noStrike" cap="none" dirty="0">
                <a:solidFill>
                  <a:srgbClr val="000000"/>
                </a:solidFill>
                <a:effectLst/>
                <a:latin typeface="Arial"/>
                <a:ea typeface="Arial"/>
                <a:cs typeface="Arial"/>
                <a:sym typeface="Arial"/>
              </a:rPr>
              <a:t>The oldest daughter, Catherine who was only 16, took over the running of the store and provided for her 4 younger brothers and sisters. This is Kenny’s sister Catherine running the store. However, she received a scholarship from Friends United Meeting to go to high school had to leave home because there were no high schools in her town.  At that point, Catherine called Kenny and asked him to come home and take over the store.  </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Kenny didn’t know how to read and write very well but he agreed to let the women in his mother’s self-help group mentor him so he could learn to keep the financial records of the store. Here is Kenny proudly showing his financial bookkeeping records his first year.</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It turned out that Kenny was a very good businessman and the store thrived and grew.  He was able to send all of his younger siblings to high school and then to college.  In January of 2018, the youngest brother had just started college in Nairobi. Kenny has expanded the store tremendously and opened a second store in another location.</a:t>
            </a:r>
            <a:r>
              <a:rPr lang="en-US" dirty="0">
                <a:effectLst/>
              </a:rPr>
              <a:t> </a:t>
            </a:r>
            <a:endParaRPr lang="en-US" dirty="0"/>
          </a:p>
        </p:txBody>
      </p:sp>
    </p:spTree>
    <p:extLst>
      <p:ext uri="{BB962C8B-B14F-4D97-AF65-F5344CB8AC3E}">
        <p14:creationId xmlns:p14="http://schemas.microsoft.com/office/powerpoint/2010/main" val="7105716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80a95a516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80a95a516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How does Right Sharing make a difference? [Read text]</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80a95a516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80a95a516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How much money does it take to make a difference? [Read text]</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80a95a516c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80a95a516c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[Read aloud and insert these comments as needed]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RSWR newsletter is issued 4 times/year in print and electronically. Sign up on the website.</a:t>
            </a:r>
          </a:p>
          <a:p>
            <a:pPr marL="0" lvl="0" indent="0" algn="l" rtl="0">
              <a:spcBef>
                <a:spcPts val="0"/>
              </a:spcBef>
              <a:spcAft>
                <a:spcPts val="0"/>
              </a:spcAft>
              <a:buNone/>
            </a:pPr>
            <a:r>
              <a:rPr lang="en-US" dirty="0"/>
              <a:t>Educational materials are available on the website.</a:t>
            </a:r>
          </a:p>
          <a:p>
            <a:pPr marL="0" lvl="0" indent="0" algn="l" rtl="0">
              <a:spcBef>
                <a:spcPts val="0"/>
              </a:spcBef>
              <a:spcAft>
                <a:spcPts val="0"/>
              </a:spcAft>
              <a:buNone/>
            </a:pPr>
            <a:r>
              <a:rPr lang="en-US" dirty="0"/>
              <a:t>Used postage stamps can be sent to Stamps for Right Sharing, Indianapolis First Friends, 3030 Kessler Boulevard East </a:t>
            </a:r>
            <a:r>
              <a:rPr lang="en-US" dirty="0" err="1"/>
              <a:t>Drive,Indianapolis</a:t>
            </a:r>
            <a:r>
              <a:rPr lang="en-US" dirty="0"/>
              <a:t> IN 46220 (also on website) </a:t>
            </a:r>
            <a:r>
              <a:rPr lang="en-US" sz="1100" b="0" i="0" u="none" strike="noStrike" cap="none" dirty="0">
                <a:solidFill>
                  <a:srgbClr val="000000"/>
                </a:solidFill>
                <a:effectLst/>
                <a:latin typeface="Arial"/>
                <a:ea typeface="Arial"/>
                <a:cs typeface="Arial"/>
                <a:sym typeface="Arial"/>
              </a:rPr>
              <a:t>The stamps will be sorted and sold to stamp collectors to raise money for the RSWR program.  Over $1500 is raised each year!</a:t>
            </a:r>
            <a:endParaRPr lang="en-US" dirty="0"/>
          </a:p>
          <a:p>
            <a:pPr marL="0" lvl="0" indent="0" algn="l" rtl="0">
              <a:spcBef>
                <a:spcPts val="0"/>
              </a:spcBef>
              <a:spcAft>
                <a:spcPts val="0"/>
              </a:spcAft>
              <a:buNone/>
            </a:pPr>
            <a:r>
              <a:rPr lang="en-US" dirty="0"/>
              <a:t>Hosting a Simple Meal provides an educational opportunity and donations help transform someone’s life.</a:t>
            </a: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0a95a516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0a95a516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Here are a variety of ways to share your financial abundance with Right Sharing of World Resources [read list and insert comments].  </a:t>
            </a:r>
          </a:p>
          <a:p>
            <a:pPr marL="0" lvl="0" indent="0" algn="l" rtl="0">
              <a:spcBef>
                <a:spcPts val="0"/>
              </a:spcBef>
              <a:spcAft>
                <a:spcPts val="0"/>
              </a:spcAft>
              <a:buNone/>
            </a:pPr>
            <a:endParaRPr lang="en" dirty="0">
              <a:solidFill>
                <a:schemeClr val="dk1"/>
              </a:solidFill>
            </a:endParaRPr>
          </a:p>
          <a:p>
            <a:pPr marL="0" lvl="0" indent="0" algn="l" rtl="0">
              <a:spcBef>
                <a:spcPts val="0"/>
              </a:spcBef>
              <a:spcAft>
                <a:spcPts val="0"/>
              </a:spcAft>
              <a:buNone/>
            </a:pPr>
            <a:r>
              <a:rPr lang="en" dirty="0" err="1">
                <a:solidFill>
                  <a:schemeClr val="dk1"/>
                </a:solidFill>
              </a:rPr>
              <a:t>Goodsearch</a:t>
            </a:r>
            <a:r>
              <a:rPr lang="en" dirty="0">
                <a:solidFill>
                  <a:schemeClr val="dk1"/>
                </a:solidFill>
              </a:rPr>
              <a:t> gives 1¢ each time you search; it is an alternative to google search.</a:t>
            </a:r>
          </a:p>
          <a:p>
            <a:pPr marL="0" lvl="0" indent="0" algn="l" rtl="0">
              <a:spcBef>
                <a:spcPts val="0"/>
              </a:spcBef>
              <a:spcAft>
                <a:spcPts val="0"/>
              </a:spcAft>
              <a:buNone/>
            </a:pPr>
            <a:r>
              <a:rPr lang="en" dirty="0">
                <a:solidFill>
                  <a:schemeClr val="dk1"/>
                </a:solidFill>
              </a:rPr>
              <a:t>If you use Amazon Smile, you can choose to benefit an organization like Right Sharing.</a:t>
            </a:r>
          </a:p>
          <a:p>
            <a:pPr marL="0" lvl="0" indent="0" algn="l" rtl="0">
              <a:spcBef>
                <a:spcPts val="0"/>
              </a:spcBef>
              <a:spcAft>
                <a:spcPts val="0"/>
              </a:spcAft>
              <a:buNone/>
            </a:pPr>
            <a:r>
              <a:rPr lang="en-US" dirty="0"/>
              <a:t>For estate planning, contact Jackie Stillwell, General Secretary to learn how your end of life gift can continue transforming lives.</a:t>
            </a: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80a95a516c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80a95a516c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rgbClr val="4A4A4A"/>
                </a:solidFill>
                <a:highlight>
                  <a:srgbClr val="FFFFFF"/>
                </a:highlight>
                <a:latin typeface="Asap"/>
                <a:ea typeface="Asap"/>
                <a:cs typeface="Asap"/>
                <a:sym typeface="Asap"/>
              </a:rPr>
              <a:t>RSWR offers the option for individuals, meetings, and groups to sponsor a specific RSWR project in Kenya, India, or Sierra Leone. This can be a wonderful opportunity for you and your meeting to build community by raising funds, choosing a project, learning more about the history and culture of the region, and sharing reports from the group. It also provides the occasion for education and sharing about how our choices affect others, and the reality of global wealth inequality. Learn more on our website or contact us directly.</a:t>
            </a:r>
            <a:endParaRPr sz="1200" dirty="0">
              <a:solidFill>
                <a:srgbClr val="4A4A4A"/>
              </a:solidFill>
              <a:highlight>
                <a:srgbClr val="FFFFFF"/>
              </a:highlight>
              <a:latin typeface="Asap"/>
              <a:ea typeface="Asap"/>
              <a:cs typeface="Asap"/>
              <a:sym typeface="Asap"/>
            </a:endParaRPr>
          </a:p>
          <a:p>
            <a:pPr marL="0" lvl="0" indent="0" algn="l" rtl="0">
              <a:spcBef>
                <a:spcPts val="170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81a38e15d6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81a38e15d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One educational opportunity RSWR offers is workshops on </a:t>
            </a:r>
            <a:r>
              <a:rPr lang="en" b="1" dirty="0"/>
              <a:t>The Power of Enough</a:t>
            </a:r>
            <a:r>
              <a:rPr lang="en" b="0" dirty="0"/>
              <a:t> facilitated by RSWR</a:t>
            </a:r>
            <a:r>
              <a:rPr lang="en" dirty="0"/>
              <a:t> General Secretary, Jackie Stillwell. In addressing the question “How can I balance my use of time, energy and ‘things’ to free me to do God’s work and contribute to right order in our world? </a:t>
            </a:r>
            <a:r>
              <a:rPr lang="en-US" dirty="0"/>
              <a:t>s</a:t>
            </a:r>
            <a:r>
              <a:rPr lang="en" dirty="0"/>
              <a:t>he begins with the query “What is essential?”. Participants listen to each others stories, reflect inwardly, notice how gratitude and abundance shape our choices, and consider personal next steps. </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Contact RSWR for more information to attend a workshop, or to invite Jackie to facilitate a workshop for your local, quarterly or yearly meeting gathering.</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80a95a516c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80a95a516c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dirty="0">
                <a:solidFill>
                  <a:schemeClr val="dk1"/>
                </a:solidFill>
                <a:latin typeface="Calibri"/>
                <a:ea typeface="Calibri"/>
                <a:cs typeface="Calibri"/>
                <a:sym typeface="Calibri"/>
              </a:rPr>
              <a:t>Lastly, we invite you to participate in the Right Sharing challenge to Match funds. Several donors contributed a total of $250,000 as a challenge to invite new donors to make a gift and current donors to increase their giving. All new and increased gifts will continue to be matched dollar for dollar in 2020, and in 2021. (Thank you to everyone who participated in 2019, the first year of the challenge.) Your new and increased gifts make it possible to expand programming. </a:t>
            </a: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864b4fb8f5_1_3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864b4fb8f5_1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864b4fb8f5_1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864b4fb8f5_1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Email: </a:t>
            </a:r>
            <a:r>
              <a:rPr lang="en-US" dirty="0" err="1"/>
              <a:t>rswr@rswr.org</a:t>
            </a:r>
            <a:r>
              <a:rPr lang="en-US" dirty="0"/>
              <a:t> or phone: ‭(937) 966-0314‬</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61628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81a38e15d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81a38e15d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Another way that we look at abundance and ‘the power of enough’ is via games and activities for First Day School. This food sharing game is a cooperative game where everyone wins when everyone has enough food.  The children’s calendar encourages daily gratitude practices and is a wonderful activity in November leading up to Thanksgiving. There is also a gratitude calendar for adults! These and other activities are available on our website.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8196df05c9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8196df05c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This goal is perhaps the goal for which we are best known. [Read goal aloud] It will be the primary focus of this slide presentation. </a:t>
            </a:r>
          </a:p>
          <a:p>
            <a:pPr marL="0" lvl="0" indent="0" algn="l" rtl="0">
              <a:spcBef>
                <a:spcPts val="0"/>
              </a:spcBef>
              <a:spcAft>
                <a:spcPts val="0"/>
              </a:spcAft>
              <a:buClr>
                <a:schemeClr val="dk1"/>
              </a:buClr>
              <a:buFont typeface="Arial"/>
              <a:buNone/>
            </a:pPr>
            <a:endParaRPr lang="en"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This image is of a woman in Tamil Nadu, India managing her own vegetable selling business.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81a6332c4d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81a6332c4d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dirty="0">
                <a:solidFill>
                  <a:schemeClr val="dk1"/>
                </a:solidFill>
                <a:latin typeface="Calibri"/>
                <a:ea typeface="Calibri"/>
                <a:cs typeface="Calibri"/>
                <a:sym typeface="Calibri"/>
              </a:rPr>
              <a:t>Right Sharing of World Resources works in 3 of the poorest countries in the world: India, Kenya, and Sierra Leone. This map shows the wealth per capita. The light blue countries have the least per capita income, and the red countries have the highest. As you can see the need is great is many countries. </a:t>
            </a:r>
          </a:p>
          <a:p>
            <a:pPr marL="0" lvl="0" indent="0" algn="l" rtl="0">
              <a:spcBef>
                <a:spcPts val="0"/>
              </a:spcBef>
              <a:spcAft>
                <a:spcPts val="0"/>
              </a:spcAft>
              <a:buClr>
                <a:schemeClr val="dk1"/>
              </a:buClr>
              <a:buFont typeface="Arial"/>
              <a:buNone/>
            </a:pPr>
            <a:endParaRPr lang="en"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dirty="0">
                <a:solidFill>
                  <a:schemeClr val="dk1"/>
                </a:solidFill>
                <a:latin typeface="Calibri"/>
                <a:ea typeface="Calibri"/>
                <a:cs typeface="Calibri"/>
                <a:sym typeface="Calibri"/>
              </a:rPr>
              <a:t>Why does RSWR work in these 3 countries? We began in India over 30 years ago as the result of a connection with Gandhian communities; this led to our first grants for microloans. The largest number of Quakers in the world are in Kenya so it was a logical connection to help the underserved there. In Sierra Leone there was a Peace Corps connection through a board member.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81a6332c4d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81a6332c4d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These are our Field Representatives who were able to come to the USA in October 2019 for our first ever Field Representative consultation. </a:t>
            </a:r>
            <a:r>
              <a:rPr lang="en-US" dirty="0"/>
              <a:t>F</a:t>
            </a:r>
            <a:r>
              <a:rPr lang="en" dirty="0" err="1"/>
              <a:t>ield</a:t>
            </a:r>
            <a:r>
              <a:rPr lang="en" dirty="0"/>
              <a:t> Representatives in each of these 3 countries are essential in designing and implementing programming to meet local needs. You can read more about each of them, and the two missing Field Reps, on our web pages.</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81a6332c4d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81a6332c4d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dirty="0">
                <a:solidFill>
                  <a:schemeClr val="dk1"/>
                </a:solidFill>
                <a:latin typeface="Calibri"/>
                <a:ea typeface="Calibri"/>
                <a:cs typeface="Calibri"/>
                <a:sym typeface="Calibri"/>
              </a:rPr>
              <a:t>How do we work in the overseas programs? [Read aloud 1-5] </a:t>
            </a:r>
          </a:p>
          <a:p>
            <a:pPr marL="0" lvl="0" indent="0" algn="l" rtl="0">
              <a:spcBef>
                <a:spcPts val="0"/>
              </a:spcBef>
              <a:spcAft>
                <a:spcPts val="0"/>
              </a:spcAft>
              <a:buClr>
                <a:schemeClr val="dk1"/>
              </a:buClr>
              <a:buSzPts val="1200"/>
              <a:buFont typeface="Calibri"/>
              <a:buNone/>
            </a:pPr>
            <a:endParaRPr lang="en"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 sz="1200" dirty="0">
                <a:solidFill>
                  <a:schemeClr val="dk1"/>
                </a:solidFill>
                <a:latin typeface="Calibri"/>
                <a:ea typeface="Calibri"/>
                <a:cs typeface="Calibri"/>
                <a:sym typeface="Calibri"/>
              </a:rPr>
              <a:t>Note that unlike many microlending organizations, the funds are not repaid to Right Sharing of World Resources. Each </a:t>
            </a:r>
            <a:r>
              <a:rPr lang="en" sz="1200" b="1" dirty="0">
                <a:solidFill>
                  <a:schemeClr val="dk1"/>
                </a:solidFill>
                <a:latin typeface="Calibri"/>
                <a:ea typeface="Calibri"/>
                <a:cs typeface="Calibri"/>
                <a:sym typeface="Calibri"/>
              </a:rPr>
              <a:t>grant</a:t>
            </a:r>
            <a:r>
              <a:rPr lang="en" sz="1200" dirty="0">
                <a:solidFill>
                  <a:schemeClr val="dk1"/>
                </a:solidFill>
                <a:latin typeface="Calibri"/>
                <a:ea typeface="Calibri"/>
                <a:cs typeface="Calibri"/>
                <a:sym typeface="Calibri"/>
              </a:rPr>
              <a:t> is given to women in community, and the funds stay and grow in their community. The grant amount is about $5,000 for a group of 20-30 women. The groups use the money to give </a:t>
            </a:r>
            <a:r>
              <a:rPr lang="en" sz="1200" b="1" dirty="0">
                <a:solidFill>
                  <a:schemeClr val="dk1"/>
                </a:solidFill>
                <a:latin typeface="Calibri"/>
                <a:ea typeface="Calibri"/>
                <a:cs typeface="Calibri"/>
                <a:sym typeface="Calibri"/>
              </a:rPr>
              <a:t>loans</a:t>
            </a:r>
            <a:r>
              <a:rPr lang="en" sz="1200" dirty="0">
                <a:solidFill>
                  <a:schemeClr val="dk1"/>
                </a:solidFill>
                <a:latin typeface="Calibri"/>
                <a:ea typeface="Calibri"/>
                <a:cs typeface="Calibri"/>
                <a:sym typeface="Calibri"/>
              </a:rPr>
              <a:t> to members to start small businesses. Each woman receives a loan of somewhere between $25 and $200.</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p:cSld name="AUTOLAYOUT">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p:nvPr/>
        </p:nvSpPr>
        <p:spPr>
          <a:xfrm>
            <a:off x="0" y="0"/>
            <a:ext cx="9144000" cy="5143500"/>
          </a:xfrm>
          <a:prstGeom prst="rect">
            <a:avLst/>
          </a:prstGeom>
          <a:solidFill>
            <a:srgbClr val="D65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p:nvPr/>
        </p:nvSpPr>
        <p:spPr>
          <a:xfrm>
            <a:off x="3047650" y="0"/>
            <a:ext cx="609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3"/>
          <p:cNvSpPr/>
          <p:nvPr/>
        </p:nvSpPr>
        <p:spPr>
          <a:xfrm>
            <a:off x="205218" y="201292"/>
            <a:ext cx="408900" cy="381900"/>
          </a:xfrm>
          <a:prstGeom prst="flowChartDelay">
            <a:avLst/>
          </a:prstGeom>
          <a:solidFill>
            <a:srgbClr val="D65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3"/>
          <p:cNvSpPr/>
          <p:nvPr/>
        </p:nvSpPr>
        <p:spPr>
          <a:xfrm>
            <a:off x="205218" y="201292"/>
            <a:ext cx="408900" cy="381900"/>
          </a:xfrm>
          <a:prstGeom prst="flowChartDelay">
            <a:avLst/>
          </a:pr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p:nvPr/>
        </p:nvSpPr>
        <p:spPr>
          <a:xfrm>
            <a:off x="100882" y="201292"/>
            <a:ext cx="408900" cy="381900"/>
          </a:xfrm>
          <a:prstGeom prst="flowChartDelay">
            <a:avLst/>
          </a:prstGeom>
          <a:solidFill>
            <a:srgbClr val="D65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3"/>
          <p:cNvSpPr/>
          <p:nvPr/>
        </p:nvSpPr>
        <p:spPr>
          <a:xfrm>
            <a:off x="100882" y="201292"/>
            <a:ext cx="408900" cy="381900"/>
          </a:xfrm>
          <a:prstGeom prst="flowChartDelay">
            <a:avLst/>
          </a:prstGeom>
          <a:solidFill>
            <a:srgbClr val="FFFFFF">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3"/>
          <p:cNvSpPr/>
          <p:nvPr/>
        </p:nvSpPr>
        <p:spPr>
          <a:xfrm>
            <a:off x="319" y="201292"/>
            <a:ext cx="408900" cy="381900"/>
          </a:xfrm>
          <a:prstGeom prst="flowChartDelay">
            <a:avLst/>
          </a:prstGeom>
          <a:solidFill>
            <a:srgbClr val="D65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3"/>
          <p:cNvSpPr/>
          <p:nvPr/>
        </p:nvSpPr>
        <p:spPr>
          <a:xfrm>
            <a:off x="319" y="201292"/>
            <a:ext cx="408900" cy="381900"/>
          </a:xfrm>
          <a:prstGeom prst="flowChartDelay">
            <a:avLst/>
          </a:prstGeom>
          <a:solidFill>
            <a:srgbClr val="FFFFFF">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3"/>
          <p:cNvSpPr txBox="1">
            <a:spLocks noGrp="1"/>
          </p:cNvSpPr>
          <p:nvPr>
            <p:ph type="title"/>
          </p:nvPr>
        </p:nvSpPr>
        <p:spPr>
          <a:xfrm>
            <a:off x="233600" y="829550"/>
            <a:ext cx="2566200" cy="892500"/>
          </a:xfrm>
          <a:prstGeom prst="rect">
            <a:avLst/>
          </a:prstGeom>
          <a:noFill/>
        </p:spPr>
        <p:txBody>
          <a:bodyPr spcFirstLastPara="1" wrap="square" lIns="91425" tIns="91425" rIns="91425" bIns="91425" anchor="b" anchorCtr="0">
            <a:noAutofit/>
          </a:bodyPr>
          <a:lstStyle>
            <a:lvl1pPr lvl="0" algn="l">
              <a:lnSpc>
                <a:spcPct val="100000"/>
              </a:lnSpc>
              <a:spcBef>
                <a:spcPts val="0"/>
              </a:spcBef>
              <a:spcAft>
                <a:spcPts val="0"/>
              </a:spcAft>
              <a:buNone/>
              <a:defRPr sz="2100" b="1">
                <a:solidFill>
                  <a:schemeClr val="lt1"/>
                </a:solidFill>
              </a:defRPr>
            </a:lvl1pPr>
            <a:lvl2pPr lvl="1" algn="l">
              <a:lnSpc>
                <a:spcPct val="100000"/>
              </a:lnSpc>
              <a:spcBef>
                <a:spcPts val="0"/>
              </a:spcBef>
              <a:spcAft>
                <a:spcPts val="0"/>
              </a:spcAft>
              <a:buNone/>
              <a:defRPr sz="2100" b="1">
                <a:solidFill>
                  <a:schemeClr val="lt1"/>
                </a:solidFill>
              </a:defRPr>
            </a:lvl2pPr>
            <a:lvl3pPr lvl="2" algn="l">
              <a:lnSpc>
                <a:spcPct val="100000"/>
              </a:lnSpc>
              <a:spcBef>
                <a:spcPts val="0"/>
              </a:spcBef>
              <a:spcAft>
                <a:spcPts val="0"/>
              </a:spcAft>
              <a:buNone/>
              <a:defRPr sz="2100" b="1">
                <a:solidFill>
                  <a:schemeClr val="lt1"/>
                </a:solidFill>
              </a:defRPr>
            </a:lvl3pPr>
            <a:lvl4pPr lvl="3" algn="l">
              <a:lnSpc>
                <a:spcPct val="100000"/>
              </a:lnSpc>
              <a:spcBef>
                <a:spcPts val="0"/>
              </a:spcBef>
              <a:spcAft>
                <a:spcPts val="0"/>
              </a:spcAft>
              <a:buNone/>
              <a:defRPr sz="2100" b="1">
                <a:solidFill>
                  <a:schemeClr val="lt1"/>
                </a:solidFill>
              </a:defRPr>
            </a:lvl4pPr>
            <a:lvl5pPr lvl="4" algn="l">
              <a:lnSpc>
                <a:spcPct val="100000"/>
              </a:lnSpc>
              <a:spcBef>
                <a:spcPts val="0"/>
              </a:spcBef>
              <a:spcAft>
                <a:spcPts val="0"/>
              </a:spcAft>
              <a:buNone/>
              <a:defRPr sz="2100" b="1">
                <a:solidFill>
                  <a:schemeClr val="lt1"/>
                </a:solidFill>
              </a:defRPr>
            </a:lvl5pPr>
            <a:lvl6pPr lvl="5" algn="l">
              <a:lnSpc>
                <a:spcPct val="100000"/>
              </a:lnSpc>
              <a:spcBef>
                <a:spcPts val="0"/>
              </a:spcBef>
              <a:spcAft>
                <a:spcPts val="0"/>
              </a:spcAft>
              <a:buNone/>
              <a:defRPr sz="2100" b="1">
                <a:solidFill>
                  <a:schemeClr val="lt1"/>
                </a:solidFill>
              </a:defRPr>
            </a:lvl6pPr>
            <a:lvl7pPr lvl="6" algn="l">
              <a:lnSpc>
                <a:spcPct val="100000"/>
              </a:lnSpc>
              <a:spcBef>
                <a:spcPts val="0"/>
              </a:spcBef>
              <a:spcAft>
                <a:spcPts val="0"/>
              </a:spcAft>
              <a:buNone/>
              <a:defRPr sz="2100" b="1">
                <a:solidFill>
                  <a:schemeClr val="lt1"/>
                </a:solidFill>
              </a:defRPr>
            </a:lvl7pPr>
            <a:lvl8pPr lvl="7" algn="l">
              <a:lnSpc>
                <a:spcPct val="100000"/>
              </a:lnSpc>
              <a:spcBef>
                <a:spcPts val="0"/>
              </a:spcBef>
              <a:spcAft>
                <a:spcPts val="0"/>
              </a:spcAft>
              <a:buNone/>
              <a:defRPr sz="2100" b="1">
                <a:solidFill>
                  <a:schemeClr val="lt1"/>
                </a:solidFill>
              </a:defRPr>
            </a:lvl8pPr>
            <a:lvl9pPr lvl="8" algn="l">
              <a:lnSpc>
                <a:spcPct val="100000"/>
              </a:lnSpc>
              <a:spcBef>
                <a:spcPts val="0"/>
              </a:spcBef>
              <a:spcAft>
                <a:spcPts val="0"/>
              </a:spcAft>
              <a:buNone/>
              <a:defRPr sz="2100" b="1">
                <a:solidFill>
                  <a:schemeClr val="lt1"/>
                </a:solidFill>
              </a:defRPr>
            </a:lvl9pPr>
          </a:lstStyle>
          <a:p>
            <a:endParaRPr/>
          </a:p>
        </p:txBody>
      </p:sp>
      <p:sp>
        <p:nvSpPr>
          <p:cNvPr id="60" name="Google Shape;60;p13"/>
          <p:cNvSpPr txBox="1">
            <a:spLocks noGrp="1"/>
          </p:cNvSpPr>
          <p:nvPr>
            <p:ph type="body" idx="1"/>
          </p:nvPr>
        </p:nvSpPr>
        <p:spPr>
          <a:xfrm>
            <a:off x="233600" y="1798300"/>
            <a:ext cx="2566200" cy="2977200"/>
          </a:xfrm>
          <a:prstGeom prst="rect">
            <a:avLst/>
          </a:prstGeom>
          <a:noFill/>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1600"/>
              </a:spcBef>
              <a:spcAft>
                <a:spcPts val="0"/>
              </a:spcAft>
              <a:buClr>
                <a:schemeClr val="lt1"/>
              </a:buClr>
              <a:buSzPts val="1200"/>
              <a:buChar char="○"/>
              <a:defRPr sz="1200">
                <a:solidFill>
                  <a:schemeClr val="lt1"/>
                </a:solidFill>
              </a:defRPr>
            </a:lvl2pPr>
            <a:lvl3pPr marL="1371600" lvl="2" indent="-304800" algn="l">
              <a:lnSpc>
                <a:spcPct val="115000"/>
              </a:lnSpc>
              <a:spcBef>
                <a:spcPts val="1600"/>
              </a:spcBef>
              <a:spcAft>
                <a:spcPts val="0"/>
              </a:spcAft>
              <a:buClr>
                <a:schemeClr val="lt1"/>
              </a:buClr>
              <a:buSzPts val="1200"/>
              <a:buChar char="■"/>
              <a:defRPr sz="1200">
                <a:solidFill>
                  <a:schemeClr val="lt1"/>
                </a:solidFill>
              </a:defRPr>
            </a:lvl3pPr>
            <a:lvl4pPr marL="1828800" lvl="3" indent="-304800" algn="l">
              <a:lnSpc>
                <a:spcPct val="115000"/>
              </a:lnSpc>
              <a:spcBef>
                <a:spcPts val="1600"/>
              </a:spcBef>
              <a:spcAft>
                <a:spcPts val="0"/>
              </a:spcAft>
              <a:buClr>
                <a:schemeClr val="lt1"/>
              </a:buClr>
              <a:buSzPts val="1200"/>
              <a:buChar char="●"/>
              <a:defRPr sz="1200">
                <a:solidFill>
                  <a:schemeClr val="lt1"/>
                </a:solidFill>
              </a:defRPr>
            </a:lvl4pPr>
            <a:lvl5pPr marL="2286000" lvl="4" indent="-304800" algn="l">
              <a:lnSpc>
                <a:spcPct val="115000"/>
              </a:lnSpc>
              <a:spcBef>
                <a:spcPts val="1600"/>
              </a:spcBef>
              <a:spcAft>
                <a:spcPts val="0"/>
              </a:spcAft>
              <a:buClr>
                <a:schemeClr val="lt1"/>
              </a:buClr>
              <a:buSzPts val="1200"/>
              <a:buChar char="○"/>
              <a:defRPr sz="1200">
                <a:solidFill>
                  <a:schemeClr val="lt1"/>
                </a:solidFill>
              </a:defRPr>
            </a:lvl5pPr>
            <a:lvl6pPr marL="2743200" lvl="5" indent="-304800" algn="l">
              <a:lnSpc>
                <a:spcPct val="115000"/>
              </a:lnSpc>
              <a:spcBef>
                <a:spcPts val="1600"/>
              </a:spcBef>
              <a:spcAft>
                <a:spcPts val="0"/>
              </a:spcAft>
              <a:buClr>
                <a:schemeClr val="lt1"/>
              </a:buClr>
              <a:buSzPts val="1200"/>
              <a:buChar char="■"/>
              <a:defRPr sz="1200">
                <a:solidFill>
                  <a:schemeClr val="lt1"/>
                </a:solidFill>
              </a:defRPr>
            </a:lvl6pPr>
            <a:lvl7pPr marL="3200400" lvl="6" indent="-304800" algn="l">
              <a:lnSpc>
                <a:spcPct val="115000"/>
              </a:lnSpc>
              <a:spcBef>
                <a:spcPts val="1600"/>
              </a:spcBef>
              <a:spcAft>
                <a:spcPts val="0"/>
              </a:spcAft>
              <a:buClr>
                <a:schemeClr val="lt1"/>
              </a:buClr>
              <a:buSzPts val="1200"/>
              <a:buChar char="●"/>
              <a:defRPr sz="1200">
                <a:solidFill>
                  <a:schemeClr val="lt1"/>
                </a:solidFill>
              </a:defRPr>
            </a:lvl7pPr>
            <a:lvl8pPr marL="3657600" lvl="7" indent="-304800" algn="l">
              <a:lnSpc>
                <a:spcPct val="115000"/>
              </a:lnSpc>
              <a:spcBef>
                <a:spcPts val="1600"/>
              </a:spcBef>
              <a:spcAft>
                <a:spcPts val="0"/>
              </a:spcAft>
              <a:buClr>
                <a:schemeClr val="lt1"/>
              </a:buClr>
              <a:buSzPts val="1200"/>
              <a:buChar char="○"/>
              <a:defRPr sz="1200">
                <a:solidFill>
                  <a:schemeClr val="lt1"/>
                </a:solidFill>
              </a:defRPr>
            </a:lvl8pPr>
            <a:lvl9pPr marL="4114800" lvl="8" indent="-304800" algn="l">
              <a:lnSpc>
                <a:spcPct val="115000"/>
              </a:lnSpc>
              <a:spcBef>
                <a:spcPts val="1600"/>
              </a:spcBef>
              <a:spcAft>
                <a:spcPts val="1600"/>
              </a:spcAft>
              <a:buClr>
                <a:schemeClr val="lt1"/>
              </a:buClr>
              <a:buSzPts val="1200"/>
              <a:buChar char="■"/>
              <a:defRPr sz="1200">
                <a:solidFill>
                  <a:schemeClr val="lt1"/>
                </a:solidFill>
              </a:defRPr>
            </a:lvl9pPr>
          </a:lstStyle>
          <a:p>
            <a:endParaRPr/>
          </a:p>
        </p:txBody>
      </p:sp>
      <p:sp>
        <p:nvSpPr>
          <p:cNvPr id="61" name="Google Shape;61;p1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1">
  <p:cSld name="AUTOLAYOUT_1">
    <p:bg>
      <p:bgPr>
        <a:solidFill>
          <a:srgbClr val="FFFFFF"/>
        </a:solidFill>
        <a:effectLst/>
      </p:bgPr>
    </p:bg>
    <p:spTree>
      <p:nvGrpSpPr>
        <p:cNvPr id="1" name="Shape 62"/>
        <p:cNvGrpSpPr/>
        <p:nvPr/>
      </p:nvGrpSpPr>
      <p:grpSpPr>
        <a:xfrm>
          <a:off x="0" y="0"/>
          <a:ext cx="0" cy="0"/>
          <a:chOff x="0" y="0"/>
          <a:chExt cx="0" cy="0"/>
        </a:xfrm>
      </p:grpSpPr>
      <p:sp>
        <p:nvSpPr>
          <p:cNvPr id="63" name="Google Shape;63;p14"/>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microsoft.com/office/2007/relationships/hdphoto" Target="../media/hdphoto5.wdp"/><Relationship Id="rId5" Type="http://schemas.openxmlformats.org/officeDocument/2006/relationships/image" Target="../media/image16.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18.jpe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microsoft.com/office/2007/relationships/hdphoto" Target="../media/hdphoto9.wdp"/><Relationship Id="rId5" Type="http://schemas.openxmlformats.org/officeDocument/2006/relationships/image" Target="../media/image22.png"/><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10.xml"/><Relationship Id="rId5" Type="http://schemas.openxmlformats.org/officeDocument/2006/relationships/image" Target="../media/image54.jpeg"/><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E9DC"/>
        </a:solidFill>
        <a:effectLst/>
      </p:bgPr>
    </p:bg>
    <p:spTree>
      <p:nvGrpSpPr>
        <p:cNvPr id="1" name="Shape 311"/>
        <p:cNvGrpSpPr/>
        <p:nvPr/>
      </p:nvGrpSpPr>
      <p:grpSpPr>
        <a:xfrm>
          <a:off x="0" y="0"/>
          <a:ext cx="0" cy="0"/>
          <a:chOff x="0" y="0"/>
          <a:chExt cx="0" cy="0"/>
        </a:xfrm>
      </p:grpSpPr>
      <p:pic>
        <p:nvPicPr>
          <p:cNvPr id="312" name="Google Shape;312;p5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18694"/>
            <a:ext cx="9144000" cy="3334512"/>
          </a:xfrm>
          <a:prstGeom prst="rect">
            <a:avLst/>
          </a:prstGeom>
          <a:noFill/>
          <a:ln>
            <a:noFill/>
          </a:ln>
        </p:spPr>
      </p:pic>
      <p:sp>
        <p:nvSpPr>
          <p:cNvPr id="313" name="Google Shape;313;p51"/>
          <p:cNvSpPr txBox="1"/>
          <p:nvPr/>
        </p:nvSpPr>
        <p:spPr>
          <a:xfrm>
            <a:off x="0" y="3194750"/>
            <a:ext cx="9144000" cy="137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err="1">
                <a:solidFill>
                  <a:srgbClr val="76923C"/>
                </a:solidFill>
                <a:latin typeface="Lora"/>
                <a:ea typeface="Lora"/>
                <a:cs typeface="Lora"/>
                <a:sym typeface="Lora"/>
              </a:rPr>
              <a:t>www.rswr.org</a:t>
            </a:r>
            <a:endParaRPr sz="3200">
              <a:solidFill>
                <a:srgbClr val="76923C"/>
              </a:solidFill>
              <a:latin typeface="Lora"/>
              <a:ea typeface="Lora"/>
              <a:cs typeface="Lora"/>
              <a:sym typeface="Lora"/>
            </a:endParaRPr>
          </a:p>
          <a:p>
            <a:pPr marL="0" lvl="0" indent="0" algn="ctr" rtl="0">
              <a:spcBef>
                <a:spcPts val="0"/>
              </a:spcBef>
              <a:spcAft>
                <a:spcPts val="0"/>
              </a:spcAft>
              <a:buNone/>
            </a:pPr>
            <a:r>
              <a:rPr lang="en" sz="3100">
                <a:solidFill>
                  <a:schemeClr val="dk2"/>
                </a:solidFill>
                <a:latin typeface="Lora"/>
                <a:ea typeface="Lora"/>
                <a:cs typeface="Lora"/>
                <a:sym typeface="Lora"/>
              </a:rPr>
              <a:t>101 Quaker Hill Drive, Richmond, Indiana 47374</a:t>
            </a:r>
            <a:endParaRPr sz="13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E9DC"/>
        </a:solidFill>
        <a:effectLst/>
      </p:bgPr>
    </p:bg>
    <p:spTree>
      <p:nvGrpSpPr>
        <p:cNvPr id="1" name="Shape 130"/>
        <p:cNvGrpSpPr/>
        <p:nvPr/>
      </p:nvGrpSpPr>
      <p:grpSpPr>
        <a:xfrm>
          <a:off x="0" y="0"/>
          <a:ext cx="0" cy="0"/>
          <a:chOff x="0" y="0"/>
          <a:chExt cx="0" cy="0"/>
        </a:xfrm>
      </p:grpSpPr>
      <p:sp>
        <p:nvSpPr>
          <p:cNvPr id="131" name="Google Shape;131;p24"/>
          <p:cNvSpPr txBox="1"/>
          <p:nvPr/>
        </p:nvSpPr>
        <p:spPr>
          <a:xfrm>
            <a:off x="3960500" y="400950"/>
            <a:ext cx="4894500" cy="451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100" b="1">
                <a:solidFill>
                  <a:schemeClr val="accent5"/>
                </a:solidFill>
                <a:latin typeface="Lora"/>
                <a:ea typeface="Lora"/>
                <a:cs typeface="Lora"/>
                <a:sym typeface="Lora"/>
              </a:rPr>
              <a:t>41</a:t>
            </a:r>
            <a:r>
              <a:rPr lang="en" sz="3100">
                <a:solidFill>
                  <a:schemeClr val="dk1"/>
                </a:solidFill>
                <a:latin typeface="Lora"/>
                <a:ea typeface="Lora"/>
                <a:cs typeface="Lora"/>
                <a:sym typeface="Lora"/>
              </a:rPr>
              <a:t> Groups received an RSWR seed grant</a:t>
            </a:r>
            <a:endParaRPr sz="3100">
              <a:solidFill>
                <a:schemeClr val="dk1"/>
              </a:solidFill>
              <a:latin typeface="Lora"/>
              <a:ea typeface="Lora"/>
              <a:cs typeface="Lora"/>
              <a:sym typeface="Lora"/>
            </a:endParaRPr>
          </a:p>
          <a:p>
            <a:pPr marL="0" lvl="0" indent="0" algn="ctr" rtl="0">
              <a:spcBef>
                <a:spcPts val="0"/>
              </a:spcBef>
              <a:spcAft>
                <a:spcPts val="0"/>
              </a:spcAft>
              <a:buNone/>
            </a:pPr>
            <a:r>
              <a:rPr lang="en" sz="3100">
                <a:solidFill>
                  <a:schemeClr val="dk1"/>
                </a:solidFill>
                <a:latin typeface="Lora"/>
                <a:ea typeface="Lora"/>
                <a:cs typeface="Lora"/>
                <a:sym typeface="Lora"/>
              </a:rPr>
              <a:t>-</a:t>
            </a:r>
            <a:endParaRPr sz="3100">
              <a:solidFill>
                <a:schemeClr val="dk1"/>
              </a:solidFill>
              <a:latin typeface="Lora"/>
              <a:ea typeface="Lora"/>
              <a:cs typeface="Lora"/>
              <a:sym typeface="Lora"/>
            </a:endParaRPr>
          </a:p>
          <a:p>
            <a:pPr marL="0" lvl="0" indent="0" algn="ctr" rtl="0">
              <a:spcBef>
                <a:spcPts val="0"/>
              </a:spcBef>
              <a:spcAft>
                <a:spcPts val="0"/>
              </a:spcAft>
              <a:buNone/>
            </a:pPr>
            <a:r>
              <a:rPr lang="en" sz="3100" b="1">
                <a:solidFill>
                  <a:srgbClr val="00A79D"/>
                </a:solidFill>
                <a:latin typeface="Lora"/>
                <a:ea typeface="Lora"/>
                <a:cs typeface="Lora"/>
                <a:sym typeface="Lora"/>
              </a:rPr>
              <a:t>1,092</a:t>
            </a:r>
            <a:r>
              <a:rPr lang="en" sz="3100">
                <a:solidFill>
                  <a:schemeClr val="dk1"/>
                </a:solidFill>
                <a:latin typeface="Lora"/>
                <a:ea typeface="Lora"/>
                <a:cs typeface="Lora"/>
                <a:sym typeface="Lora"/>
              </a:rPr>
              <a:t> women received a loan from initial grant funds</a:t>
            </a:r>
            <a:endParaRPr sz="3100">
              <a:solidFill>
                <a:schemeClr val="dk1"/>
              </a:solidFill>
              <a:latin typeface="Lora"/>
              <a:ea typeface="Lora"/>
              <a:cs typeface="Lora"/>
              <a:sym typeface="Lora"/>
            </a:endParaRPr>
          </a:p>
          <a:p>
            <a:pPr marL="0" lvl="0" indent="0" algn="ctr" rtl="0">
              <a:spcBef>
                <a:spcPts val="0"/>
              </a:spcBef>
              <a:spcAft>
                <a:spcPts val="0"/>
              </a:spcAft>
              <a:buNone/>
            </a:pPr>
            <a:r>
              <a:rPr lang="en" sz="3100">
                <a:solidFill>
                  <a:schemeClr val="dk1"/>
                </a:solidFill>
                <a:latin typeface="Lora"/>
                <a:ea typeface="Lora"/>
                <a:cs typeface="Lora"/>
                <a:sym typeface="Lora"/>
              </a:rPr>
              <a:t>-</a:t>
            </a:r>
            <a:endParaRPr sz="3100">
              <a:solidFill>
                <a:schemeClr val="dk1"/>
              </a:solidFill>
              <a:latin typeface="Lora"/>
              <a:ea typeface="Lora"/>
              <a:cs typeface="Lora"/>
              <a:sym typeface="Lora"/>
            </a:endParaRPr>
          </a:p>
          <a:p>
            <a:pPr marL="0" lvl="0" indent="0" algn="ctr" rtl="0">
              <a:spcBef>
                <a:spcPts val="0"/>
              </a:spcBef>
              <a:spcAft>
                <a:spcPts val="0"/>
              </a:spcAft>
              <a:buClr>
                <a:schemeClr val="dk1"/>
              </a:buClr>
              <a:buSzPts val="1100"/>
              <a:buFont typeface="Arial"/>
              <a:buNone/>
            </a:pPr>
            <a:r>
              <a:rPr lang="en" sz="3100" b="1">
                <a:solidFill>
                  <a:srgbClr val="00A79D"/>
                </a:solidFill>
                <a:latin typeface="Lora"/>
                <a:ea typeface="Lora"/>
                <a:cs typeface="Lora"/>
                <a:sym typeface="Lora"/>
              </a:rPr>
              <a:t>3,276+</a:t>
            </a:r>
            <a:r>
              <a:rPr lang="en" sz="3100">
                <a:solidFill>
                  <a:schemeClr val="dk1"/>
                </a:solidFill>
                <a:latin typeface="Lora"/>
                <a:ea typeface="Lora"/>
                <a:cs typeface="Lora"/>
                <a:sym typeface="Lora"/>
              </a:rPr>
              <a:t> lives changed by RSWR</a:t>
            </a:r>
            <a:endParaRPr sz="3100">
              <a:solidFill>
                <a:schemeClr val="dk1"/>
              </a:solidFill>
              <a:latin typeface="Lora"/>
              <a:ea typeface="Lora"/>
              <a:cs typeface="Lora"/>
              <a:sym typeface="Lora"/>
            </a:endParaRPr>
          </a:p>
        </p:txBody>
      </p:sp>
      <p:pic>
        <p:nvPicPr>
          <p:cNvPr id="132" name="Google Shape;132;p2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01363" y="400950"/>
            <a:ext cx="2952525" cy="3337376"/>
          </a:xfrm>
          <a:prstGeom prst="rect">
            <a:avLst/>
          </a:prstGeom>
          <a:noFill/>
          <a:ln>
            <a:noFill/>
          </a:ln>
        </p:spPr>
      </p:pic>
      <p:sp>
        <p:nvSpPr>
          <p:cNvPr id="133" name="Google Shape;133;p24"/>
          <p:cNvSpPr txBox="1"/>
          <p:nvPr/>
        </p:nvSpPr>
        <p:spPr>
          <a:xfrm>
            <a:off x="943138" y="3738325"/>
            <a:ext cx="2469000" cy="72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D65D40"/>
                </a:solidFill>
                <a:latin typeface="Lora"/>
                <a:ea typeface="Lora"/>
                <a:cs typeface="Lora"/>
                <a:sym typeface="Lora"/>
              </a:rPr>
              <a:t>2019</a:t>
            </a:r>
            <a:endParaRPr sz="3600" b="1">
              <a:solidFill>
                <a:srgbClr val="D65D40"/>
              </a:solidFill>
              <a:latin typeface="Lora"/>
              <a:ea typeface="Lora"/>
              <a:cs typeface="Lora"/>
              <a:sym typeface="Lor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65D40"/>
        </a:solidFill>
        <a:effectLst/>
      </p:bgPr>
    </p:bg>
    <p:spTree>
      <p:nvGrpSpPr>
        <p:cNvPr id="1" name="Shape 137"/>
        <p:cNvGrpSpPr/>
        <p:nvPr/>
      </p:nvGrpSpPr>
      <p:grpSpPr>
        <a:xfrm>
          <a:off x="0" y="0"/>
          <a:ext cx="0" cy="0"/>
          <a:chOff x="0" y="0"/>
          <a:chExt cx="0" cy="0"/>
        </a:xfrm>
      </p:grpSpPr>
      <p:pic>
        <p:nvPicPr>
          <p:cNvPr id="138" name="Google Shape;138;p25" descr="Loanpayments.JPG"/>
          <p:cNvPicPr preferRelativeResize="0"/>
          <p:nvPr/>
        </p:nvPicPr>
        <p:blipFill rotWithShape="1">
          <a:blip r:embed="rId3" cstate="email">
            <a:alphaModFix/>
            <a:extLst>
              <a:ext uri="{BEBA8EAE-BF5A-486C-A8C5-ECC9F3942E4B}">
                <a14:imgProps xmlns:a14="http://schemas.microsoft.com/office/drawing/2010/main">
                  <a14:imgLayer r:embed="rId4">
                    <a14:imgEffect>
                      <a14:sharpenSoften amount="21000"/>
                    </a14:imgEffect>
                    <a14:imgEffect>
                      <a14:brightnessContrast bright="1000" contrast="3000"/>
                    </a14:imgEffect>
                  </a14:imgLayer>
                </a14:imgProps>
              </a:ext>
              <a:ext uri="{28A0092B-C50C-407E-A947-70E740481C1C}">
                <a14:useLocalDpi xmlns:a14="http://schemas.microsoft.com/office/drawing/2010/main"/>
              </a:ext>
            </a:extLst>
          </a:blip>
          <a:srcRect/>
          <a:stretch/>
        </p:blipFill>
        <p:spPr>
          <a:xfrm>
            <a:off x="581052" y="556203"/>
            <a:ext cx="5374500" cy="4031100"/>
          </a:xfrm>
          <a:prstGeom prst="rect">
            <a:avLst/>
          </a:prstGeom>
          <a:noFill/>
          <a:ln>
            <a:noFill/>
          </a:ln>
        </p:spPr>
      </p:pic>
      <p:sp>
        <p:nvSpPr>
          <p:cNvPr id="139" name="Google Shape;139;p25"/>
          <p:cNvSpPr txBox="1"/>
          <p:nvPr/>
        </p:nvSpPr>
        <p:spPr>
          <a:xfrm>
            <a:off x="6290800" y="644550"/>
            <a:ext cx="2565300" cy="394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chemeClr val="dk1"/>
                </a:solidFill>
                <a:latin typeface="Lora"/>
                <a:ea typeface="Lora"/>
                <a:cs typeface="Lora"/>
                <a:sym typeface="Lora"/>
              </a:rPr>
              <a:t>Loans are paid back </a:t>
            </a:r>
            <a:r>
              <a:rPr lang="en" sz="2800" b="1">
                <a:solidFill>
                  <a:schemeClr val="dk1"/>
                </a:solidFill>
                <a:latin typeface="Lora"/>
                <a:ea typeface="Lora"/>
                <a:cs typeface="Lora"/>
                <a:sym typeface="Lora"/>
              </a:rPr>
              <a:t>to the group,</a:t>
            </a:r>
            <a:endParaRPr sz="2800" b="1">
              <a:solidFill>
                <a:schemeClr val="dk1"/>
              </a:solidFill>
              <a:latin typeface="Lora"/>
              <a:ea typeface="Lora"/>
              <a:cs typeface="Lora"/>
              <a:sym typeface="Lora"/>
            </a:endParaRPr>
          </a:p>
          <a:p>
            <a:pPr marL="0" lvl="0" indent="0" algn="ctr" rtl="0">
              <a:spcBef>
                <a:spcPts val="0"/>
              </a:spcBef>
              <a:spcAft>
                <a:spcPts val="0"/>
              </a:spcAft>
              <a:buNone/>
            </a:pPr>
            <a:r>
              <a:rPr lang="en" sz="2800">
                <a:solidFill>
                  <a:schemeClr val="dk1"/>
                </a:solidFill>
                <a:latin typeface="Lora"/>
                <a:ea typeface="Lora"/>
                <a:cs typeface="Lora"/>
                <a:sym typeface="Lora"/>
              </a:rPr>
              <a:t> then loaned out again to other women.</a:t>
            </a:r>
            <a:endParaRPr sz="2800">
              <a:solidFill>
                <a:schemeClr val="dk1"/>
              </a:solidFill>
              <a:latin typeface="Lora"/>
              <a:ea typeface="Lora"/>
              <a:cs typeface="Lora"/>
              <a:sym typeface="Lora"/>
            </a:endParaRPr>
          </a:p>
          <a:p>
            <a:pPr marL="0" lvl="0" indent="0" algn="ctr" rtl="0">
              <a:spcBef>
                <a:spcPts val="0"/>
              </a:spcBef>
              <a:spcAft>
                <a:spcPts val="0"/>
              </a:spcAft>
              <a:buClr>
                <a:schemeClr val="dk1"/>
              </a:buClr>
              <a:buFont typeface="Arial"/>
              <a:buNone/>
            </a:pPr>
            <a:r>
              <a:rPr lang="en" sz="2800">
                <a:solidFill>
                  <a:schemeClr val="dk1"/>
                </a:solidFill>
                <a:latin typeface="Lora"/>
                <a:ea typeface="Lora"/>
                <a:cs typeface="Lora"/>
                <a:sym typeface="Lora"/>
              </a:rPr>
              <a:t>The money recirculates.</a:t>
            </a:r>
            <a:endParaRPr sz="2800">
              <a:solidFill>
                <a:schemeClr val="dk1"/>
              </a:solidFill>
              <a:latin typeface="Lora"/>
              <a:ea typeface="Lora"/>
              <a:cs typeface="Lora"/>
              <a:sym typeface="Lor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6923C"/>
        </a:solidFill>
        <a:effectLst/>
      </p:bgPr>
    </p:bg>
    <p:spTree>
      <p:nvGrpSpPr>
        <p:cNvPr id="1" name="Shape 143"/>
        <p:cNvGrpSpPr/>
        <p:nvPr/>
      </p:nvGrpSpPr>
      <p:grpSpPr>
        <a:xfrm>
          <a:off x="0" y="0"/>
          <a:ext cx="0" cy="0"/>
          <a:chOff x="0" y="0"/>
          <a:chExt cx="0" cy="0"/>
        </a:xfrm>
      </p:grpSpPr>
      <p:pic>
        <p:nvPicPr>
          <p:cNvPr id="144" name="Google Shape;144;p26"/>
          <p:cNvPicPr preferRelativeResize="0"/>
          <p:nvPr/>
        </p:nvPicPr>
        <p:blipFill rotWithShape="1">
          <a:blip r:embed="rId3" cstate="email">
            <a:alphaModFix/>
            <a:extLst>
              <a:ext uri="{BEBA8EAE-BF5A-486C-A8C5-ECC9F3942E4B}">
                <a14:imgProps xmlns:a14="http://schemas.microsoft.com/office/drawing/2010/main">
                  <a14:imgLayer r:embed="rId4">
                    <a14:imgEffect>
                      <a14:sharpenSoften amount="22000"/>
                    </a14:imgEffect>
                    <a14:imgEffect>
                      <a14:colorTemperature colorTemp="7757"/>
                    </a14:imgEffect>
                    <a14:imgEffect>
                      <a14:brightnessContrast bright="28000" contrast="17000"/>
                    </a14:imgEffect>
                  </a14:imgLayer>
                </a14:imgProps>
              </a:ext>
              <a:ext uri="{28A0092B-C50C-407E-A947-70E740481C1C}">
                <a14:useLocalDpi xmlns:a14="http://schemas.microsoft.com/office/drawing/2010/main"/>
              </a:ext>
            </a:extLst>
          </a:blip>
          <a:srcRect/>
          <a:stretch/>
        </p:blipFill>
        <p:spPr>
          <a:xfrm>
            <a:off x="986013" y="811525"/>
            <a:ext cx="7171974" cy="3959425"/>
          </a:xfrm>
          <a:prstGeom prst="rect">
            <a:avLst/>
          </a:prstGeom>
          <a:noFill/>
          <a:ln>
            <a:noFill/>
          </a:ln>
        </p:spPr>
      </p:pic>
      <p:sp>
        <p:nvSpPr>
          <p:cNvPr id="145" name="Google Shape;145;p26"/>
          <p:cNvSpPr txBox="1"/>
          <p:nvPr/>
        </p:nvSpPr>
        <p:spPr>
          <a:xfrm>
            <a:off x="834075" y="126375"/>
            <a:ext cx="7544700" cy="42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26"/>
          <p:cNvSpPr txBox="1"/>
          <p:nvPr/>
        </p:nvSpPr>
        <p:spPr>
          <a:xfrm>
            <a:off x="1175300" y="176925"/>
            <a:ext cx="6685200" cy="39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400">
                <a:solidFill>
                  <a:schemeClr val="dk1"/>
                </a:solidFill>
                <a:latin typeface="Lora"/>
                <a:ea typeface="Lora"/>
                <a:cs typeface="Lora"/>
                <a:sym typeface="Lora"/>
              </a:rPr>
              <a:t>Training is an important element of success</a:t>
            </a:r>
            <a:endParaRPr sz="2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50"/>
        <p:cNvGrpSpPr/>
        <p:nvPr/>
      </p:nvGrpSpPr>
      <p:grpSpPr>
        <a:xfrm>
          <a:off x="0" y="0"/>
          <a:ext cx="0" cy="0"/>
          <a:chOff x="0" y="0"/>
          <a:chExt cx="0" cy="0"/>
        </a:xfrm>
      </p:grpSpPr>
      <p:pic>
        <p:nvPicPr>
          <p:cNvPr id="151" name="Google Shape;151;p27" descr="100_3669.jpg"/>
          <p:cNvPicPr preferRelativeResize="0"/>
          <p:nvPr/>
        </p:nvPicPr>
        <p:blipFill rotWithShape="1">
          <a:blip r:embed="rId3" cstate="email">
            <a:alphaModFix/>
            <a:extLst>
              <a:ext uri="{BEBA8EAE-BF5A-486C-A8C5-ECC9F3942E4B}">
                <a14:imgProps xmlns:a14="http://schemas.microsoft.com/office/drawing/2010/main">
                  <a14:imgLayer r:embed="rId4">
                    <a14:imgEffect>
                      <a14:sharpenSoften amount="30000"/>
                    </a14:imgEffect>
                    <a14:imgEffect>
                      <a14:brightnessContrast bright="6000" contrast="7000"/>
                    </a14:imgEffect>
                  </a14:imgLayer>
                </a14:imgProps>
              </a:ext>
              <a:ext uri="{28A0092B-C50C-407E-A947-70E740481C1C}">
                <a14:useLocalDpi xmlns:a14="http://schemas.microsoft.com/office/drawing/2010/main"/>
              </a:ext>
            </a:extLst>
          </a:blip>
          <a:srcRect/>
          <a:stretch/>
        </p:blipFill>
        <p:spPr>
          <a:xfrm>
            <a:off x="570575" y="621650"/>
            <a:ext cx="5052000" cy="3789000"/>
          </a:xfrm>
          <a:prstGeom prst="rect">
            <a:avLst/>
          </a:prstGeom>
          <a:noFill/>
          <a:ln>
            <a:noFill/>
          </a:ln>
        </p:spPr>
      </p:pic>
      <p:sp>
        <p:nvSpPr>
          <p:cNvPr id="152" name="Google Shape;152;p27"/>
          <p:cNvSpPr txBox="1"/>
          <p:nvPr/>
        </p:nvSpPr>
        <p:spPr>
          <a:xfrm>
            <a:off x="5810491" y="1513698"/>
            <a:ext cx="2987618" cy="167631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solidFill>
                  <a:schemeClr val="dk1"/>
                </a:solidFill>
                <a:latin typeface="Lora"/>
                <a:ea typeface="Lora"/>
                <a:cs typeface="Lora"/>
                <a:sym typeface="Lora"/>
              </a:rPr>
              <a:t>Group &amp; social dynamics training</a:t>
            </a:r>
            <a:endParaRPr sz="3200" dirty="0">
              <a:solidFill>
                <a:schemeClr val="dk1"/>
              </a:solidFill>
              <a:latin typeface="Lora"/>
              <a:ea typeface="Lora"/>
              <a:cs typeface="Lora"/>
              <a:sym typeface="Lora"/>
            </a:endParaRPr>
          </a:p>
          <a:p>
            <a:pPr marL="0" lvl="0" indent="0" algn="ctr" rtl="0">
              <a:spcBef>
                <a:spcPts val="0"/>
              </a:spcBef>
              <a:spcAft>
                <a:spcPts val="0"/>
              </a:spcAft>
              <a:buNone/>
            </a:pPr>
            <a:endParaRPr sz="2600" dirty="0">
              <a:solidFill>
                <a:schemeClr val="dk1"/>
              </a:solidFill>
              <a:latin typeface="Lora"/>
              <a:ea typeface="Lora"/>
              <a:cs typeface="Lora"/>
              <a:sym typeface="Lor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963B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6300" y="0"/>
            <a:ext cx="7380570" cy="5143500"/>
          </a:xfrm>
          <a:prstGeom prst="rect">
            <a:avLst/>
          </a:prstGeom>
        </p:spPr>
      </p:pic>
      <p:sp>
        <p:nvSpPr>
          <p:cNvPr id="3" name="TextBox 2"/>
          <p:cNvSpPr txBox="1"/>
          <p:nvPr/>
        </p:nvSpPr>
        <p:spPr>
          <a:xfrm>
            <a:off x="2141316" y="4201610"/>
            <a:ext cx="3588152" cy="584775"/>
          </a:xfrm>
          <a:prstGeom prst="rect">
            <a:avLst/>
          </a:prstGeom>
          <a:noFill/>
        </p:spPr>
        <p:txBody>
          <a:bodyPr wrap="square" rtlCol="0">
            <a:spAutoFit/>
          </a:bodyPr>
          <a:lstStyle/>
          <a:p>
            <a:pPr algn="ctr"/>
            <a:r>
              <a:rPr lang="en-US" sz="3200" dirty="0">
                <a:solidFill>
                  <a:schemeClr val="tx1"/>
                </a:solidFill>
                <a:latin typeface="Lora" charset="0"/>
                <a:ea typeface="Lora" charset="0"/>
                <a:cs typeface="Lora" charset="0"/>
              </a:rPr>
              <a:t>Health Education</a:t>
            </a:r>
          </a:p>
        </p:txBody>
      </p:sp>
    </p:spTree>
    <p:extLst>
      <p:ext uri="{BB962C8B-B14F-4D97-AF65-F5344CB8AC3E}">
        <p14:creationId xmlns:p14="http://schemas.microsoft.com/office/powerpoint/2010/main" val="770841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3" name="Picture 2" descr="IMG_0109.JPG">
            <a:extLst>
              <a:ext uri="{FF2B5EF4-FFF2-40B4-BE49-F238E27FC236}">
                <a16:creationId xmlns:a16="http://schemas.microsoft.com/office/drawing/2014/main" id="{44A85094-57B3-AE46-9C22-21007439EF4B}"/>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20000"/>
                    </a14:imgEffect>
                    <a14:imgEffect>
                      <a14:colorTemperature colorTemp="9484"/>
                    </a14:imgEffect>
                    <a14:imgEffect>
                      <a14:brightnessContrast bright="5000" contrast="10000"/>
                    </a14:imgEffect>
                  </a14:imgLayer>
                </a14:imgProps>
              </a:ext>
              <a:ext uri="{28A0092B-C50C-407E-A947-70E740481C1C}">
                <a14:useLocalDpi xmlns:a14="http://schemas.microsoft.com/office/drawing/2010/main"/>
              </a:ext>
            </a:extLst>
          </a:blip>
          <a:srcRect/>
          <a:stretch/>
        </p:blipFill>
        <p:spPr>
          <a:xfrm>
            <a:off x="3946965" y="166386"/>
            <a:ext cx="5000265" cy="4861367"/>
          </a:xfrm>
          <a:prstGeom prst="rect">
            <a:avLst/>
          </a:prstGeom>
        </p:spPr>
      </p:pic>
      <p:pic>
        <p:nvPicPr>
          <p:cNvPr id="2" name="Picture 1" descr="IMG_0429.jpg">
            <a:extLst>
              <a:ext uri="{FF2B5EF4-FFF2-40B4-BE49-F238E27FC236}">
                <a16:creationId xmlns:a16="http://schemas.microsoft.com/office/drawing/2014/main" id="{71E3E525-3E79-9D4D-8351-7DE9FF09316E}"/>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sharpenSoften amount="13000"/>
                    </a14:imgEffect>
                    <a14:imgEffect>
                      <a14:colorTemperature colorTemp="10114"/>
                    </a14:imgEffect>
                    <a14:imgEffect>
                      <a14:brightnessContrast bright="18000" contrast="7000"/>
                    </a14:imgEffect>
                  </a14:imgLayer>
                </a14:imgProps>
              </a:ext>
              <a:ext uri="{28A0092B-C50C-407E-A947-70E740481C1C}">
                <a14:useLocalDpi xmlns:a14="http://schemas.microsoft.com/office/drawing/2010/main"/>
              </a:ext>
            </a:extLst>
          </a:blip>
          <a:srcRect/>
          <a:stretch/>
        </p:blipFill>
        <p:spPr>
          <a:xfrm>
            <a:off x="231363" y="768993"/>
            <a:ext cx="3715602" cy="3656152"/>
          </a:xfrm>
          <a:prstGeom prst="rect">
            <a:avLst/>
          </a:prstGeom>
        </p:spPr>
      </p:pic>
      <p:sp>
        <p:nvSpPr>
          <p:cNvPr id="5" name="TextBox 4"/>
          <p:cNvSpPr txBox="1"/>
          <p:nvPr/>
        </p:nvSpPr>
        <p:spPr>
          <a:xfrm>
            <a:off x="231363" y="267635"/>
            <a:ext cx="3611432" cy="400110"/>
          </a:xfrm>
          <a:prstGeom prst="rect">
            <a:avLst/>
          </a:prstGeom>
          <a:noFill/>
        </p:spPr>
        <p:txBody>
          <a:bodyPr wrap="square" rtlCol="0">
            <a:spAutoFit/>
          </a:bodyPr>
          <a:lstStyle/>
          <a:p>
            <a:pPr algn="ctr"/>
            <a:r>
              <a:rPr lang="en-US" sz="2000" dirty="0">
                <a:latin typeface="Lora" charset="0"/>
                <a:ea typeface="Lora" charset="0"/>
                <a:cs typeface="Lora" charset="0"/>
              </a:rPr>
              <a:t>Learning and Leadership</a:t>
            </a:r>
          </a:p>
        </p:txBody>
      </p:sp>
    </p:spTree>
    <p:extLst>
      <p:ext uri="{BB962C8B-B14F-4D97-AF65-F5344CB8AC3E}">
        <p14:creationId xmlns:p14="http://schemas.microsoft.com/office/powerpoint/2010/main" val="63248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6923C"/>
        </a:solidFill>
        <a:effectLst/>
      </p:bgPr>
    </p:bg>
    <p:spTree>
      <p:nvGrpSpPr>
        <p:cNvPr id="1" name="Shape 156"/>
        <p:cNvGrpSpPr/>
        <p:nvPr/>
      </p:nvGrpSpPr>
      <p:grpSpPr>
        <a:xfrm>
          <a:off x="0" y="0"/>
          <a:ext cx="0" cy="0"/>
          <a:chOff x="0" y="0"/>
          <a:chExt cx="0" cy="0"/>
        </a:xfrm>
      </p:grpSpPr>
      <p:pic>
        <p:nvPicPr>
          <p:cNvPr id="157" name="Google Shape;157;p28"/>
          <p:cNvPicPr preferRelativeResize="0"/>
          <p:nvPr/>
        </p:nvPicPr>
        <p:blipFill rotWithShape="1">
          <a:blip r:embed="rId3" cstate="email">
            <a:alphaModFix/>
            <a:extLst>
              <a:ext uri="{BEBA8EAE-BF5A-486C-A8C5-ECC9F3942E4B}">
                <a14:imgProps xmlns:a14="http://schemas.microsoft.com/office/drawing/2010/main">
                  <a14:imgLayer r:embed="rId4">
                    <a14:imgEffect>
                      <a14:sharpenSoften amount="26000"/>
                    </a14:imgEffect>
                    <a14:imgEffect>
                      <a14:brightnessContrast bright="19000" contrast="6000"/>
                    </a14:imgEffect>
                  </a14:imgLayer>
                </a14:imgProps>
              </a:ext>
              <a:ext uri="{28A0092B-C50C-407E-A947-70E740481C1C}">
                <a14:useLocalDpi xmlns:a14="http://schemas.microsoft.com/office/drawing/2010/main"/>
              </a:ext>
            </a:extLst>
          </a:blip>
          <a:srcRect/>
          <a:stretch/>
        </p:blipFill>
        <p:spPr>
          <a:xfrm>
            <a:off x="770875" y="785500"/>
            <a:ext cx="3187600" cy="3843350"/>
          </a:xfrm>
          <a:prstGeom prst="rect">
            <a:avLst/>
          </a:prstGeom>
          <a:noFill/>
          <a:ln>
            <a:noFill/>
          </a:ln>
        </p:spPr>
      </p:pic>
      <p:pic>
        <p:nvPicPr>
          <p:cNvPr id="158" name="Google Shape;158;p28" descr="Hair salon.JPG"/>
          <p:cNvPicPr preferRelativeResize="0"/>
          <p:nvPr/>
        </p:nvPicPr>
        <p:blipFill rotWithShape="1">
          <a:blip r:embed="rId5" cstate="email">
            <a:alphaModFix/>
            <a:extLst>
              <a:ext uri="{BEBA8EAE-BF5A-486C-A8C5-ECC9F3942E4B}">
                <a14:imgProps xmlns:a14="http://schemas.microsoft.com/office/drawing/2010/main">
                  <a14:imgLayer r:embed="rId6">
                    <a14:imgEffect>
                      <a14:sharpenSoften amount="27000"/>
                    </a14:imgEffect>
                  </a14:imgLayer>
                </a14:imgProps>
              </a:ext>
              <a:ext uri="{28A0092B-C50C-407E-A947-70E740481C1C}">
                <a14:useLocalDpi xmlns:a14="http://schemas.microsoft.com/office/drawing/2010/main"/>
              </a:ext>
            </a:extLst>
          </a:blip>
          <a:srcRect/>
          <a:stretch/>
        </p:blipFill>
        <p:spPr>
          <a:xfrm>
            <a:off x="5469250" y="846724"/>
            <a:ext cx="3035700" cy="3720900"/>
          </a:xfrm>
          <a:prstGeom prst="rect">
            <a:avLst/>
          </a:prstGeom>
          <a:noFill/>
          <a:ln>
            <a:noFill/>
          </a:ln>
        </p:spPr>
      </p:pic>
      <p:sp>
        <p:nvSpPr>
          <p:cNvPr id="159" name="Google Shape;159;p28"/>
          <p:cNvSpPr txBox="1"/>
          <p:nvPr/>
        </p:nvSpPr>
        <p:spPr>
          <a:xfrm>
            <a:off x="770875" y="126400"/>
            <a:ext cx="77343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Asap"/>
                <a:ea typeface="Asap"/>
                <a:cs typeface="Asap"/>
                <a:sym typeface="Asap"/>
              </a:rPr>
              <a:t>Locally Based Businesses  respond to the needs of the Community</a:t>
            </a:r>
            <a:endParaRPr sz="1800">
              <a:latin typeface="Asap"/>
              <a:ea typeface="Asap"/>
              <a:cs typeface="Asap"/>
              <a:sym typeface="Asa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A79D"/>
        </a:solidFill>
        <a:effectLst/>
      </p:bgPr>
    </p:bg>
    <p:spTree>
      <p:nvGrpSpPr>
        <p:cNvPr id="1" name="Shape 163"/>
        <p:cNvGrpSpPr/>
        <p:nvPr/>
      </p:nvGrpSpPr>
      <p:grpSpPr>
        <a:xfrm>
          <a:off x="0" y="0"/>
          <a:ext cx="0" cy="0"/>
          <a:chOff x="0" y="0"/>
          <a:chExt cx="0" cy="0"/>
        </a:xfrm>
      </p:grpSpPr>
      <p:pic>
        <p:nvPicPr>
          <p:cNvPr id="164" name="Google Shape;164;p2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68499"/>
            <a:ext cx="7243374" cy="4611101"/>
          </a:xfrm>
          <a:prstGeom prst="rect">
            <a:avLst/>
          </a:prstGeom>
          <a:noFill/>
          <a:ln>
            <a:noFill/>
          </a:ln>
        </p:spPr>
      </p:pic>
      <p:pic>
        <p:nvPicPr>
          <p:cNvPr id="165" name="Google Shape;165;p2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691140" y="0"/>
            <a:ext cx="2893211" cy="51434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6923C"/>
        </a:solidFill>
        <a:effectLst/>
      </p:bgPr>
    </p:bg>
    <p:spTree>
      <p:nvGrpSpPr>
        <p:cNvPr id="1" name="Shape 169"/>
        <p:cNvGrpSpPr/>
        <p:nvPr/>
      </p:nvGrpSpPr>
      <p:grpSpPr>
        <a:xfrm>
          <a:off x="0" y="0"/>
          <a:ext cx="0" cy="0"/>
          <a:chOff x="0" y="0"/>
          <a:chExt cx="0" cy="0"/>
        </a:xfrm>
      </p:grpSpPr>
      <p:pic>
        <p:nvPicPr>
          <p:cNvPr id="170" name="Google Shape;170;p30" descr="Organic pesticidesTSRD.jpg"/>
          <p:cNvPicPr preferRelativeResize="0"/>
          <p:nvPr/>
        </p:nvPicPr>
        <p:blipFill rotWithShape="1">
          <a:blip r:embed="rId3" cstate="email">
            <a:alphaModFix/>
            <a:extLst>
              <a:ext uri="{BEBA8EAE-BF5A-486C-A8C5-ECC9F3942E4B}">
                <a14:imgProps xmlns:a14="http://schemas.microsoft.com/office/drawing/2010/main">
                  <a14:imgLayer r:embed="rId4">
                    <a14:imgEffect>
                      <a14:sharpenSoften amount="2000"/>
                    </a14:imgEffect>
                    <a14:imgEffect>
                      <a14:brightnessContrast bright="26000" contrast="10000"/>
                    </a14:imgEffect>
                  </a14:imgLayer>
                </a14:imgProps>
              </a:ext>
              <a:ext uri="{28A0092B-C50C-407E-A947-70E740481C1C}">
                <a14:useLocalDpi xmlns:a14="http://schemas.microsoft.com/office/drawing/2010/main"/>
              </a:ext>
            </a:extLst>
          </a:blip>
          <a:srcRect/>
          <a:stretch/>
        </p:blipFill>
        <p:spPr>
          <a:xfrm>
            <a:off x="5493475" y="236250"/>
            <a:ext cx="3113700" cy="4671000"/>
          </a:xfrm>
          <a:prstGeom prst="rect">
            <a:avLst/>
          </a:prstGeom>
          <a:noFill/>
          <a:ln>
            <a:noFill/>
          </a:ln>
        </p:spPr>
      </p:pic>
      <p:sp>
        <p:nvSpPr>
          <p:cNvPr id="171" name="Google Shape;171;p30"/>
          <p:cNvSpPr txBox="1"/>
          <p:nvPr/>
        </p:nvSpPr>
        <p:spPr>
          <a:xfrm>
            <a:off x="467598" y="391774"/>
            <a:ext cx="4688700" cy="94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2800"/>
              <a:buFont typeface="Arial"/>
              <a:buNone/>
            </a:pPr>
            <a:r>
              <a:rPr lang="en" sz="2800" dirty="0">
                <a:solidFill>
                  <a:schemeClr val="dk1"/>
                </a:solidFill>
                <a:latin typeface="Lora"/>
                <a:ea typeface="Lora"/>
                <a:cs typeface="Lora"/>
                <a:sym typeface="Lora"/>
              </a:rPr>
              <a:t>Environmentally Friendly Projects</a:t>
            </a:r>
            <a:endParaRPr dirty="0">
              <a:latin typeface="Lora"/>
              <a:ea typeface="Lora"/>
              <a:cs typeface="Lora"/>
              <a:sym typeface="Lora"/>
            </a:endParaRPr>
          </a:p>
        </p:txBody>
      </p:sp>
      <p:pic>
        <p:nvPicPr>
          <p:cNvPr id="172" name="Google Shape;172;p30"/>
          <p:cNvPicPr preferRelativeResize="0"/>
          <p:nvPr/>
        </p:nvPicPr>
        <p:blipFill>
          <a:blip r:embed="rId5" cstate="email">
            <a:alphaModFix/>
            <a:extLst>
              <a:ext uri="{BEBA8EAE-BF5A-486C-A8C5-ECC9F3942E4B}">
                <a14:imgProps xmlns:a14="http://schemas.microsoft.com/office/drawing/2010/main">
                  <a14:imgLayer r:embed="rId6">
                    <a14:imgEffect>
                      <a14:sharpenSoften amount="5000"/>
                    </a14:imgEffect>
                    <a14:imgEffect>
                      <a14:brightnessContrast bright="20000" contrast="8000"/>
                    </a14:imgEffect>
                  </a14:imgLayer>
                </a14:imgProps>
              </a:ext>
              <a:ext uri="{28A0092B-C50C-407E-A947-70E740481C1C}">
                <a14:useLocalDpi xmlns:a14="http://schemas.microsoft.com/office/drawing/2010/main"/>
              </a:ext>
            </a:extLst>
          </a:blip>
          <a:stretch>
            <a:fillRect/>
          </a:stretch>
        </p:blipFill>
        <p:spPr>
          <a:xfrm>
            <a:off x="617075" y="1734350"/>
            <a:ext cx="4539223" cy="3172899"/>
          </a:xfrm>
          <a:prstGeom prst="rect">
            <a:avLst/>
          </a:prstGeom>
          <a:noFill/>
          <a:ln>
            <a:noFill/>
          </a:ln>
          <a:effectLst>
            <a:outerShdw blurRad="50800" dist="50800" dir="5400000" algn="ctr" rotWithShape="0">
              <a:srgbClr val="000000">
                <a:alpha val="0"/>
              </a:srgbClr>
            </a:outerShdw>
            <a:softEdge rad="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6923C"/>
        </a:solidFill>
        <a:effectLst/>
      </p:bgPr>
    </p:bg>
    <p:spTree>
      <p:nvGrpSpPr>
        <p:cNvPr id="1" name="Shape 246"/>
        <p:cNvGrpSpPr/>
        <p:nvPr/>
      </p:nvGrpSpPr>
      <p:grpSpPr>
        <a:xfrm>
          <a:off x="0" y="0"/>
          <a:ext cx="0" cy="0"/>
          <a:chOff x="0" y="0"/>
          <a:chExt cx="0" cy="0"/>
        </a:xfrm>
      </p:grpSpPr>
      <p:pic>
        <p:nvPicPr>
          <p:cNvPr id="247" name="Google Shape;247;p4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152400"/>
            <a:ext cx="2724113" cy="4838700"/>
          </a:xfrm>
          <a:prstGeom prst="rect">
            <a:avLst/>
          </a:prstGeom>
          <a:noFill/>
          <a:ln>
            <a:noFill/>
          </a:ln>
        </p:spPr>
      </p:pic>
      <p:pic>
        <p:nvPicPr>
          <p:cNvPr id="248" name="Google Shape;248;p4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724125" y="1243675"/>
            <a:ext cx="3848226" cy="3747425"/>
          </a:xfrm>
          <a:prstGeom prst="rect">
            <a:avLst/>
          </a:prstGeom>
          <a:noFill/>
          <a:ln>
            <a:noFill/>
          </a:ln>
        </p:spPr>
      </p:pic>
      <p:pic>
        <p:nvPicPr>
          <p:cNvPr id="249" name="Google Shape;249;p4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430202" y="152400"/>
            <a:ext cx="3713800" cy="3418375"/>
          </a:xfrm>
          <a:prstGeom prst="rect">
            <a:avLst/>
          </a:prstGeom>
          <a:noFill/>
          <a:ln>
            <a:noFill/>
          </a:ln>
        </p:spPr>
      </p:pic>
      <p:sp>
        <p:nvSpPr>
          <p:cNvPr id="250" name="Google Shape;250;p42"/>
          <p:cNvSpPr txBox="1"/>
          <p:nvPr/>
        </p:nvSpPr>
        <p:spPr>
          <a:xfrm>
            <a:off x="6220300" y="4464000"/>
            <a:ext cx="1729800" cy="52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a:latin typeface="Lora"/>
                <a:ea typeface="Lora"/>
                <a:cs typeface="Lora"/>
                <a:sym typeface="Lora"/>
              </a:rPr>
              <a:t>India</a:t>
            </a:r>
            <a:endParaRPr sz="2300">
              <a:latin typeface="Lora"/>
              <a:ea typeface="Lora"/>
              <a:cs typeface="Lora"/>
              <a:sym typeface="Lora"/>
            </a:endParaRPr>
          </a:p>
        </p:txBody>
      </p:sp>
      <p:sp>
        <p:nvSpPr>
          <p:cNvPr id="251" name="Google Shape;251;p42"/>
          <p:cNvSpPr txBox="1"/>
          <p:nvPr/>
        </p:nvSpPr>
        <p:spPr>
          <a:xfrm>
            <a:off x="2403350" y="152400"/>
            <a:ext cx="1729800" cy="52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a:latin typeface="Lora"/>
                <a:ea typeface="Lora"/>
                <a:cs typeface="Lora"/>
                <a:sym typeface="Lora"/>
              </a:rPr>
              <a:t>Kenya</a:t>
            </a:r>
            <a:endParaRPr sz="2300">
              <a:latin typeface="Lora"/>
              <a:ea typeface="Lora"/>
              <a:cs typeface="Lora"/>
              <a:sym typeface="Lora"/>
            </a:endParaRPr>
          </a:p>
        </p:txBody>
      </p:sp>
      <p:sp>
        <p:nvSpPr>
          <p:cNvPr id="252" name="Google Shape;252;p42"/>
          <p:cNvSpPr txBox="1"/>
          <p:nvPr/>
        </p:nvSpPr>
        <p:spPr>
          <a:xfrm>
            <a:off x="6848100" y="3570775"/>
            <a:ext cx="2295900" cy="52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a:latin typeface="Lora"/>
                <a:ea typeface="Lora"/>
                <a:cs typeface="Lora"/>
                <a:sym typeface="Lora"/>
              </a:rPr>
              <a:t>Sierra Leone</a:t>
            </a:r>
            <a:endParaRPr sz="2300">
              <a:latin typeface="Lora"/>
              <a:ea typeface="Lora"/>
              <a:cs typeface="Lora"/>
              <a:sym typeface="Lor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6923C"/>
        </a:solidFill>
        <a:effectLst/>
      </p:bgPr>
    </p:bg>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585000" y="883800"/>
            <a:ext cx="197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400">
                <a:solidFill>
                  <a:schemeClr val="lt1"/>
                </a:solidFill>
                <a:latin typeface="Asap"/>
                <a:ea typeface="Asap"/>
                <a:cs typeface="Asap"/>
                <a:sym typeface="Asap"/>
              </a:rPr>
              <a:t>Mission</a:t>
            </a:r>
            <a:endParaRPr sz="3400">
              <a:solidFill>
                <a:schemeClr val="lt1"/>
              </a:solidFill>
              <a:latin typeface="Asap"/>
              <a:ea typeface="Asap"/>
              <a:cs typeface="Asap"/>
              <a:sym typeface="Asap"/>
            </a:endParaRPr>
          </a:p>
        </p:txBody>
      </p:sp>
      <p:sp>
        <p:nvSpPr>
          <p:cNvPr id="77" name="Google Shape;77;p16"/>
          <p:cNvSpPr txBox="1">
            <a:spLocks noGrp="1"/>
          </p:cNvSpPr>
          <p:nvPr>
            <p:ph type="body" idx="1"/>
          </p:nvPr>
        </p:nvSpPr>
        <p:spPr>
          <a:xfrm>
            <a:off x="927000" y="1678650"/>
            <a:ext cx="7290000" cy="1510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Font typeface="Arial"/>
              <a:buNone/>
            </a:pPr>
            <a:r>
              <a:rPr lang="en" sz="2400">
                <a:solidFill>
                  <a:schemeClr val="lt1"/>
                </a:solidFill>
                <a:latin typeface="Asap"/>
                <a:ea typeface="Asap"/>
                <a:cs typeface="Asap"/>
                <a:sym typeface="Asap"/>
              </a:rPr>
              <a:t>God calls us to the right sharing of world resources, </a:t>
            </a:r>
            <a:endParaRPr sz="2400">
              <a:solidFill>
                <a:schemeClr val="lt1"/>
              </a:solidFill>
              <a:latin typeface="Asap"/>
              <a:ea typeface="Asap"/>
              <a:cs typeface="Asap"/>
              <a:sym typeface="Asap"/>
            </a:endParaRPr>
          </a:p>
          <a:p>
            <a:pPr marL="0" lvl="0" indent="0" algn="ctr" rtl="0">
              <a:lnSpc>
                <a:spcPct val="100000"/>
              </a:lnSpc>
              <a:spcBef>
                <a:spcPts val="0"/>
              </a:spcBef>
              <a:spcAft>
                <a:spcPts val="0"/>
              </a:spcAft>
              <a:buClr>
                <a:schemeClr val="dk1"/>
              </a:buClr>
              <a:buFont typeface="Arial"/>
              <a:buNone/>
            </a:pPr>
            <a:r>
              <a:rPr lang="en" sz="2400">
                <a:solidFill>
                  <a:schemeClr val="lt1"/>
                </a:solidFill>
                <a:latin typeface="Asap"/>
                <a:ea typeface="Asap"/>
                <a:cs typeface="Asap"/>
                <a:sym typeface="Asap"/>
              </a:rPr>
              <a:t>from the burdens of materialism and poverty </a:t>
            </a:r>
            <a:endParaRPr sz="2400">
              <a:solidFill>
                <a:schemeClr val="lt1"/>
              </a:solidFill>
              <a:latin typeface="Asap"/>
              <a:ea typeface="Asap"/>
              <a:cs typeface="Asap"/>
              <a:sym typeface="Asap"/>
            </a:endParaRPr>
          </a:p>
          <a:p>
            <a:pPr marL="0" lvl="0" indent="0" algn="ctr" rtl="0">
              <a:lnSpc>
                <a:spcPct val="100000"/>
              </a:lnSpc>
              <a:spcBef>
                <a:spcPts val="0"/>
              </a:spcBef>
              <a:spcAft>
                <a:spcPts val="0"/>
              </a:spcAft>
              <a:buClr>
                <a:schemeClr val="dk1"/>
              </a:buClr>
              <a:buFont typeface="Arial"/>
              <a:buNone/>
            </a:pPr>
            <a:r>
              <a:rPr lang="en" sz="2400">
                <a:solidFill>
                  <a:schemeClr val="lt1"/>
                </a:solidFill>
                <a:latin typeface="Asap"/>
                <a:ea typeface="Asap"/>
                <a:cs typeface="Asap"/>
                <a:sym typeface="Asap"/>
              </a:rPr>
              <a:t>into the abundance of God’s love, </a:t>
            </a:r>
            <a:endParaRPr sz="2400">
              <a:solidFill>
                <a:schemeClr val="lt1"/>
              </a:solidFill>
              <a:latin typeface="Asap"/>
              <a:ea typeface="Asap"/>
              <a:cs typeface="Asap"/>
              <a:sym typeface="Asap"/>
            </a:endParaRPr>
          </a:p>
          <a:p>
            <a:pPr marL="0" lvl="0" indent="0" algn="ctr" rtl="0">
              <a:lnSpc>
                <a:spcPct val="100000"/>
              </a:lnSpc>
              <a:spcBef>
                <a:spcPts val="0"/>
              </a:spcBef>
              <a:spcAft>
                <a:spcPts val="0"/>
              </a:spcAft>
              <a:buClr>
                <a:schemeClr val="dk1"/>
              </a:buClr>
              <a:buFont typeface="Arial"/>
              <a:buNone/>
            </a:pPr>
            <a:r>
              <a:rPr lang="en" sz="2400">
                <a:solidFill>
                  <a:schemeClr val="lt1"/>
                </a:solidFill>
                <a:latin typeface="Asap"/>
                <a:ea typeface="Asap"/>
                <a:cs typeface="Asap"/>
                <a:sym typeface="Asap"/>
              </a:rPr>
              <a:t>to work for equity through partnership </a:t>
            </a:r>
            <a:endParaRPr sz="2400">
              <a:solidFill>
                <a:schemeClr val="lt1"/>
              </a:solidFill>
              <a:latin typeface="Asap"/>
              <a:ea typeface="Asap"/>
              <a:cs typeface="Asap"/>
              <a:sym typeface="Asap"/>
            </a:endParaRPr>
          </a:p>
          <a:p>
            <a:pPr marL="0" lvl="0" indent="0" algn="ctr" rtl="0">
              <a:lnSpc>
                <a:spcPct val="100000"/>
              </a:lnSpc>
              <a:spcBef>
                <a:spcPts val="0"/>
              </a:spcBef>
              <a:spcAft>
                <a:spcPts val="0"/>
              </a:spcAft>
              <a:buClr>
                <a:schemeClr val="dk1"/>
              </a:buClr>
              <a:buFont typeface="Arial"/>
              <a:buNone/>
            </a:pPr>
            <a:r>
              <a:rPr lang="en" sz="2400">
                <a:solidFill>
                  <a:schemeClr val="lt1"/>
                </a:solidFill>
                <a:latin typeface="Asap"/>
                <a:ea typeface="Asap"/>
                <a:cs typeface="Asap"/>
                <a:sym typeface="Asap"/>
              </a:rPr>
              <a:t>with our sisters and brothers </a:t>
            </a:r>
            <a:endParaRPr sz="2400">
              <a:solidFill>
                <a:schemeClr val="lt1"/>
              </a:solidFill>
              <a:latin typeface="Asap"/>
              <a:ea typeface="Asap"/>
              <a:cs typeface="Asap"/>
              <a:sym typeface="Asap"/>
            </a:endParaRPr>
          </a:p>
          <a:p>
            <a:pPr marL="0" lvl="0" indent="0" algn="ctr" rtl="0">
              <a:lnSpc>
                <a:spcPct val="100000"/>
              </a:lnSpc>
              <a:spcBef>
                <a:spcPts val="0"/>
              </a:spcBef>
              <a:spcAft>
                <a:spcPts val="0"/>
              </a:spcAft>
              <a:buClr>
                <a:schemeClr val="dk1"/>
              </a:buClr>
              <a:buFont typeface="Arial"/>
              <a:buNone/>
            </a:pPr>
            <a:r>
              <a:rPr lang="en" sz="2400">
                <a:solidFill>
                  <a:schemeClr val="lt1"/>
                </a:solidFill>
                <a:latin typeface="Asap"/>
                <a:ea typeface="Asap"/>
                <a:cs typeface="Asap"/>
                <a:sym typeface="Asap"/>
              </a:rPr>
              <a:t>throughout the world.</a:t>
            </a:r>
            <a:endParaRPr sz="2400">
              <a:solidFill>
                <a:schemeClr val="lt1"/>
              </a:solidFill>
              <a:latin typeface="Asap"/>
              <a:ea typeface="Asap"/>
              <a:cs typeface="Asap"/>
              <a:sym typeface="Asap"/>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A79D"/>
        </a:solidFill>
        <a:effectLst/>
      </p:bgPr>
    </p:bg>
    <p:spTree>
      <p:nvGrpSpPr>
        <p:cNvPr id="1" name="Shape 176"/>
        <p:cNvGrpSpPr/>
        <p:nvPr/>
      </p:nvGrpSpPr>
      <p:grpSpPr>
        <a:xfrm>
          <a:off x="0" y="0"/>
          <a:ext cx="0" cy="0"/>
          <a:chOff x="0" y="0"/>
          <a:chExt cx="0" cy="0"/>
        </a:xfrm>
      </p:grpSpPr>
      <p:sp>
        <p:nvSpPr>
          <p:cNvPr id="177" name="Google Shape;177;p31"/>
          <p:cNvSpPr txBox="1"/>
          <p:nvPr/>
        </p:nvSpPr>
        <p:spPr>
          <a:xfrm>
            <a:off x="6912558" y="560934"/>
            <a:ext cx="1885754" cy="201081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100" dirty="0">
              <a:latin typeface="Asap"/>
              <a:ea typeface="Asap"/>
              <a:cs typeface="Asap"/>
              <a:sym typeface="Asap"/>
            </a:endParaRPr>
          </a:p>
          <a:p>
            <a:pPr marL="0" lvl="0" indent="0" rtl="0">
              <a:spcBef>
                <a:spcPts val="0"/>
              </a:spcBef>
              <a:spcAft>
                <a:spcPts val="0"/>
              </a:spcAft>
              <a:buNone/>
            </a:pPr>
            <a:r>
              <a:rPr lang="en" sz="3000" dirty="0">
                <a:latin typeface="Lora" charset="0"/>
                <a:ea typeface="Lora" charset="0"/>
                <a:cs typeface="Lora" charset="0"/>
                <a:sym typeface="Asap"/>
              </a:rPr>
              <a:t>Value added products</a:t>
            </a:r>
            <a:endParaRPr sz="3000" dirty="0">
              <a:latin typeface="Lora" charset="0"/>
              <a:ea typeface="Lora" charset="0"/>
              <a:cs typeface="Lora" charset="0"/>
              <a:sym typeface="Asap"/>
            </a:endParaRPr>
          </a:p>
        </p:txBody>
      </p:sp>
      <p:pic>
        <p:nvPicPr>
          <p:cNvPr id="178" name="Google Shape;178;p3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24588"/>
            <a:ext cx="6792376" cy="509431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A79D"/>
        </a:solidFill>
        <a:effectLst/>
      </p:bgPr>
    </p:bg>
    <p:spTree>
      <p:nvGrpSpPr>
        <p:cNvPr id="1" name="Shape 182"/>
        <p:cNvGrpSpPr/>
        <p:nvPr/>
      </p:nvGrpSpPr>
      <p:grpSpPr>
        <a:xfrm>
          <a:off x="0" y="0"/>
          <a:ext cx="0" cy="0"/>
          <a:chOff x="0" y="0"/>
          <a:chExt cx="0" cy="0"/>
        </a:xfrm>
      </p:grpSpPr>
      <p:pic>
        <p:nvPicPr>
          <p:cNvPr id="183" name="Google Shape;183;p3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10950" y="188976"/>
            <a:ext cx="3177050" cy="4765549"/>
          </a:xfrm>
          <a:prstGeom prst="rect">
            <a:avLst/>
          </a:prstGeom>
          <a:noFill/>
          <a:ln>
            <a:noFill/>
          </a:ln>
        </p:spPr>
      </p:pic>
      <p:pic>
        <p:nvPicPr>
          <p:cNvPr id="184" name="Google Shape;184;p3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763900" y="158825"/>
            <a:ext cx="3217250" cy="4825849"/>
          </a:xfrm>
          <a:prstGeom prst="rect">
            <a:avLst/>
          </a:prstGeom>
          <a:noFill/>
          <a:ln>
            <a:noFill/>
          </a:ln>
        </p:spPr>
      </p:pic>
      <p:sp>
        <p:nvSpPr>
          <p:cNvPr id="185" name="Google Shape;185;p32"/>
          <p:cNvSpPr txBox="1"/>
          <p:nvPr/>
        </p:nvSpPr>
        <p:spPr>
          <a:xfrm>
            <a:off x="3674101" y="1647175"/>
            <a:ext cx="1885500" cy="194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Lora"/>
                <a:ea typeface="Lora"/>
                <a:cs typeface="Lora"/>
                <a:sym typeface="Lora"/>
              </a:rPr>
              <a:t>Support Community</a:t>
            </a:r>
            <a:endParaRPr sz="2400">
              <a:latin typeface="Lora"/>
              <a:ea typeface="Lora"/>
              <a:cs typeface="Lora"/>
              <a:sym typeface="Lor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85B46"/>
        </a:solidFill>
        <a:effectLst/>
      </p:bgPr>
    </p:bg>
    <p:spTree>
      <p:nvGrpSpPr>
        <p:cNvPr id="1" name="Shape 226"/>
        <p:cNvGrpSpPr/>
        <p:nvPr/>
      </p:nvGrpSpPr>
      <p:grpSpPr>
        <a:xfrm>
          <a:off x="0" y="0"/>
          <a:ext cx="0" cy="0"/>
          <a:chOff x="0" y="0"/>
          <a:chExt cx="0" cy="0"/>
        </a:xfrm>
      </p:grpSpPr>
      <p:pic>
        <p:nvPicPr>
          <p:cNvPr id="227" name="Google Shape;227;p3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5400000">
            <a:off x="-513575" y="642750"/>
            <a:ext cx="5143500" cy="3858000"/>
          </a:xfrm>
          <a:prstGeom prst="rect">
            <a:avLst/>
          </a:prstGeom>
          <a:noFill/>
          <a:ln>
            <a:noFill/>
          </a:ln>
        </p:spPr>
      </p:pic>
      <p:pic>
        <p:nvPicPr>
          <p:cNvPr id="228" name="Google Shape;228;p3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10800000">
            <a:off x="3987174" y="915000"/>
            <a:ext cx="5152401" cy="38642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65D40"/>
        </a:solidFill>
        <a:effectLst/>
      </p:bgPr>
    </p:bg>
    <p:spTree>
      <p:nvGrpSpPr>
        <p:cNvPr id="1" name="Shape 232"/>
        <p:cNvGrpSpPr/>
        <p:nvPr/>
      </p:nvGrpSpPr>
      <p:grpSpPr>
        <a:xfrm>
          <a:off x="0" y="0"/>
          <a:ext cx="0" cy="0"/>
          <a:chOff x="0" y="0"/>
          <a:chExt cx="0" cy="0"/>
        </a:xfrm>
      </p:grpSpPr>
      <p:pic>
        <p:nvPicPr>
          <p:cNvPr id="233" name="Google Shape;233;p40"/>
          <p:cNvPicPr preferRelativeResize="0"/>
          <p:nvPr/>
        </p:nvPicPr>
        <p:blipFill rotWithShape="1">
          <a:blip r:embed="rId3" cstate="email">
            <a:alphaModFix/>
            <a:extLst>
              <a:ext uri="{28A0092B-C50C-407E-A947-70E740481C1C}">
                <a14:useLocalDpi xmlns:a14="http://schemas.microsoft.com/office/drawing/2010/main"/>
              </a:ext>
            </a:extLst>
          </a:blip>
          <a:srcRect b="-2658"/>
          <a:stretch/>
        </p:blipFill>
        <p:spPr>
          <a:xfrm>
            <a:off x="0" y="9"/>
            <a:ext cx="6788340" cy="4173236"/>
          </a:xfrm>
          <a:prstGeom prst="rect">
            <a:avLst/>
          </a:prstGeom>
          <a:noFill/>
          <a:ln>
            <a:noFill/>
          </a:ln>
        </p:spPr>
      </p:pic>
      <p:pic>
        <p:nvPicPr>
          <p:cNvPr id="234" name="Google Shape;234;p4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005924" y="2404625"/>
            <a:ext cx="4138075" cy="2738876"/>
          </a:xfrm>
          <a:prstGeom prst="rect">
            <a:avLst/>
          </a:prstGeom>
          <a:noFill/>
          <a:ln>
            <a:noFill/>
          </a:ln>
        </p:spPr>
      </p:pic>
      <p:sp>
        <p:nvSpPr>
          <p:cNvPr id="235" name="Google Shape;235;p40"/>
          <p:cNvSpPr txBox="1"/>
          <p:nvPr/>
        </p:nvSpPr>
        <p:spPr>
          <a:xfrm>
            <a:off x="248725" y="4237400"/>
            <a:ext cx="4486200" cy="67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5E9DC"/>
                </a:solidFill>
                <a:latin typeface="Asap"/>
                <a:ea typeface="Asap"/>
                <a:cs typeface="Asap"/>
                <a:sym typeface="Asap"/>
              </a:rPr>
              <a:t>Bonded Labor</a:t>
            </a:r>
            <a:endParaRPr sz="2500">
              <a:solidFill>
                <a:srgbClr val="F5E9DC"/>
              </a:solidFill>
              <a:latin typeface="Asap"/>
              <a:ea typeface="Asap"/>
              <a:cs typeface="Asap"/>
              <a:sym typeface="Asa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39"/>
        <p:cNvGrpSpPr/>
        <p:nvPr/>
      </p:nvGrpSpPr>
      <p:grpSpPr>
        <a:xfrm>
          <a:off x="0" y="0"/>
          <a:ext cx="0" cy="0"/>
          <a:chOff x="0" y="0"/>
          <a:chExt cx="0" cy="0"/>
        </a:xfrm>
      </p:grpSpPr>
      <p:pic>
        <p:nvPicPr>
          <p:cNvPr id="240" name="Google Shape;240;p4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55825" y="0"/>
            <a:ext cx="7632343" cy="5143501"/>
          </a:xfrm>
          <a:prstGeom prst="rect">
            <a:avLst/>
          </a:prstGeom>
          <a:noFill/>
          <a:ln>
            <a:noFill/>
          </a:ln>
        </p:spPr>
      </p:pic>
      <p:sp>
        <p:nvSpPr>
          <p:cNvPr id="241" name="Google Shape;241;p41"/>
          <p:cNvSpPr/>
          <p:nvPr/>
        </p:nvSpPr>
        <p:spPr>
          <a:xfrm>
            <a:off x="4917900" y="3062275"/>
            <a:ext cx="4226100" cy="831900"/>
          </a:xfrm>
          <a:prstGeom prst="rect">
            <a:avLst/>
          </a:prstGeom>
          <a:solidFill>
            <a:srgbClr val="F5E9DC"/>
          </a:solid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1"/>
          <p:cNvSpPr txBox="1"/>
          <p:nvPr/>
        </p:nvSpPr>
        <p:spPr>
          <a:xfrm>
            <a:off x="5173200" y="3236725"/>
            <a:ext cx="3715500" cy="65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latin typeface="Asap"/>
                <a:ea typeface="Asap"/>
                <a:cs typeface="Asap"/>
                <a:sym typeface="Asap"/>
              </a:rPr>
              <a:t>From Bonded Laborer to Homeowner</a:t>
            </a:r>
            <a:endParaRPr sz="1600">
              <a:latin typeface="Asap"/>
              <a:ea typeface="Asap"/>
              <a:cs typeface="Asap"/>
              <a:sym typeface="Asa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A79D"/>
        </a:solidFill>
        <a:effectLst/>
      </p:bgPr>
    </p:bg>
    <p:spTree>
      <p:nvGrpSpPr>
        <p:cNvPr id="1" name="Shape 189"/>
        <p:cNvGrpSpPr/>
        <p:nvPr/>
      </p:nvGrpSpPr>
      <p:grpSpPr>
        <a:xfrm>
          <a:off x="0" y="0"/>
          <a:ext cx="0" cy="0"/>
          <a:chOff x="0" y="0"/>
          <a:chExt cx="0" cy="0"/>
        </a:xfrm>
      </p:grpSpPr>
      <p:pic>
        <p:nvPicPr>
          <p:cNvPr id="190" name="Google Shape;190;p33" descr="DSC_0723.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43913" y="86350"/>
            <a:ext cx="7456172" cy="4970798"/>
          </a:xfrm>
          <a:prstGeom prst="rect">
            <a:avLst/>
          </a:prstGeom>
          <a:noFill/>
          <a:ln>
            <a:noFill/>
          </a:ln>
        </p:spPr>
      </p:pic>
      <p:sp>
        <p:nvSpPr>
          <p:cNvPr id="191" name="Google Shape;191;p33"/>
          <p:cNvSpPr txBox="1"/>
          <p:nvPr/>
        </p:nvSpPr>
        <p:spPr>
          <a:xfrm>
            <a:off x="888375" y="639625"/>
            <a:ext cx="2283000" cy="71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solidFill>
                  <a:srgbClr val="F5E9DC"/>
                </a:solidFill>
                <a:latin typeface="Lora"/>
                <a:ea typeface="Lora"/>
                <a:cs typeface="Lora"/>
                <a:sym typeface="Lora"/>
              </a:rPr>
              <a:t>Relationships across boundaries</a:t>
            </a:r>
            <a:endParaRPr sz="1900">
              <a:solidFill>
                <a:srgbClr val="F5E9DC"/>
              </a:solidFill>
              <a:latin typeface="Lora"/>
              <a:ea typeface="Lora"/>
              <a:cs typeface="Lora"/>
              <a:sym typeface="Lor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95"/>
        <p:cNvGrpSpPr/>
        <p:nvPr/>
      </p:nvGrpSpPr>
      <p:grpSpPr>
        <a:xfrm>
          <a:off x="0" y="0"/>
          <a:ext cx="0" cy="0"/>
          <a:chOff x="0" y="0"/>
          <a:chExt cx="0" cy="0"/>
        </a:xfrm>
      </p:grpSpPr>
      <p:pic>
        <p:nvPicPr>
          <p:cNvPr id="196" name="Google Shape;196;p34"/>
          <p:cNvPicPr preferRelativeResize="0"/>
          <p:nvPr/>
        </p:nvPicPr>
        <p:blipFill rotWithShape="1">
          <a:blip r:embed="rId3" cstate="email">
            <a:alphaModFix/>
            <a:extLst>
              <a:ext uri="{28A0092B-C50C-407E-A947-70E740481C1C}">
                <a14:useLocalDpi xmlns:a14="http://schemas.microsoft.com/office/drawing/2010/main"/>
              </a:ext>
            </a:extLst>
          </a:blip>
          <a:srcRect l="-2501"/>
          <a:stretch/>
        </p:blipFill>
        <p:spPr>
          <a:xfrm>
            <a:off x="807606" y="0"/>
            <a:ext cx="7528800" cy="5143500"/>
          </a:xfrm>
          <a:prstGeom prst="rect">
            <a:avLst/>
          </a:prstGeom>
          <a:noFill/>
          <a:ln>
            <a:noFill/>
          </a:ln>
        </p:spPr>
      </p:pic>
      <p:sp>
        <p:nvSpPr>
          <p:cNvPr id="197" name="Google Shape;197;p34"/>
          <p:cNvSpPr txBox="1"/>
          <p:nvPr/>
        </p:nvSpPr>
        <p:spPr>
          <a:xfrm>
            <a:off x="5125725" y="3331275"/>
            <a:ext cx="2549400" cy="92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5E9DC"/>
                </a:solidFill>
                <a:latin typeface="Lora"/>
                <a:ea typeface="Lora"/>
                <a:cs typeface="Lora"/>
                <a:sym typeface="Lora"/>
              </a:rPr>
              <a:t>Women advocating for themselves </a:t>
            </a:r>
            <a:endParaRPr sz="1800">
              <a:solidFill>
                <a:srgbClr val="F5E9DC"/>
              </a:solidFill>
              <a:latin typeface="Lora"/>
              <a:ea typeface="Lora"/>
              <a:cs typeface="Lora"/>
              <a:sym typeface="Lor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65D4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DF014F-8976-0244-8CDA-58C95E5CF1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3827" y="0"/>
            <a:ext cx="6896347" cy="5143500"/>
          </a:xfrm>
          <a:prstGeom prst="rect">
            <a:avLst/>
          </a:prstGeom>
        </p:spPr>
      </p:pic>
    </p:spTree>
    <p:extLst>
      <p:ext uri="{BB962C8B-B14F-4D97-AF65-F5344CB8AC3E}">
        <p14:creationId xmlns:p14="http://schemas.microsoft.com/office/powerpoint/2010/main" val="1151997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Content Placeholder 8" descr="DSC_0299.JPG">
            <a:extLst>
              <a:ext uri="{FF2B5EF4-FFF2-40B4-BE49-F238E27FC236}">
                <a16:creationId xmlns:a16="http://schemas.microsoft.com/office/drawing/2014/main" id="{91FAB355-5D17-114F-BA67-75302EC3D0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528" y="775503"/>
            <a:ext cx="5955174" cy="3970117"/>
          </a:xfrm>
          <a:prstGeom prst="rect">
            <a:avLst/>
          </a:prstGeom>
        </p:spPr>
      </p:pic>
      <p:pic>
        <p:nvPicPr>
          <p:cNvPr id="4" name="Content Placeholder 4" descr="TCDO beneficiary.JPG">
            <a:extLst>
              <a:ext uri="{FF2B5EF4-FFF2-40B4-BE49-F238E27FC236}">
                <a16:creationId xmlns:a16="http://schemas.microsoft.com/office/drawing/2014/main" id="{6F8792B6-37B9-CF4F-80F2-5CE2FAA493C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43300" y="138896"/>
            <a:ext cx="2673752" cy="4687747"/>
          </a:xfrm>
          <a:prstGeom prst="rect">
            <a:avLst/>
          </a:prstGeom>
        </p:spPr>
      </p:pic>
    </p:spTree>
    <p:extLst>
      <p:ext uri="{BB962C8B-B14F-4D97-AF65-F5344CB8AC3E}">
        <p14:creationId xmlns:p14="http://schemas.microsoft.com/office/powerpoint/2010/main" val="300372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5E9DC"/>
        </a:solidFill>
        <a:effectLst/>
      </p:bgPr>
    </p:bg>
    <p:spTree>
      <p:nvGrpSpPr>
        <p:cNvPr id="1" name="Shape 201"/>
        <p:cNvGrpSpPr/>
        <p:nvPr/>
      </p:nvGrpSpPr>
      <p:grpSpPr>
        <a:xfrm>
          <a:off x="0" y="0"/>
          <a:ext cx="0" cy="0"/>
          <a:chOff x="0" y="0"/>
          <a:chExt cx="0" cy="0"/>
        </a:xfrm>
      </p:grpSpPr>
      <p:pic>
        <p:nvPicPr>
          <p:cNvPr id="202" name="Google Shape;202;p35"/>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893525" y="682350"/>
            <a:ext cx="3678600" cy="3778800"/>
          </a:xfrm>
          <a:prstGeom prst="rect">
            <a:avLst/>
          </a:prstGeom>
          <a:noFill/>
          <a:ln>
            <a:noFill/>
          </a:ln>
        </p:spPr>
      </p:pic>
      <p:sp>
        <p:nvSpPr>
          <p:cNvPr id="203" name="Google Shape;203;p35"/>
          <p:cNvSpPr txBox="1"/>
          <p:nvPr/>
        </p:nvSpPr>
        <p:spPr>
          <a:xfrm>
            <a:off x="5636375" y="878250"/>
            <a:ext cx="2679300" cy="338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2800"/>
              <a:buFont typeface="Arial"/>
              <a:buNone/>
            </a:pPr>
            <a:r>
              <a:rPr lang="en" sz="2800">
                <a:solidFill>
                  <a:schemeClr val="dk1"/>
                </a:solidFill>
                <a:latin typeface="Lora"/>
                <a:ea typeface="Lora"/>
                <a:cs typeface="Lora"/>
                <a:sym typeface="Lora"/>
              </a:rPr>
              <a:t>When you support a woman to begin a business, you support her </a:t>
            </a:r>
            <a:r>
              <a:rPr lang="en" sz="2800" b="1">
                <a:solidFill>
                  <a:schemeClr val="dk1"/>
                </a:solidFill>
                <a:latin typeface="Lora"/>
                <a:ea typeface="Lora"/>
                <a:cs typeface="Lora"/>
                <a:sym typeface="Lora"/>
              </a:rPr>
              <a:t>whole family.</a:t>
            </a:r>
            <a:r>
              <a:rPr lang="en" sz="2800">
                <a:solidFill>
                  <a:schemeClr val="dk1"/>
                </a:solidFill>
                <a:latin typeface="Lora"/>
                <a:ea typeface="Lora"/>
                <a:cs typeface="Lora"/>
                <a:sym typeface="Lora"/>
              </a:rPr>
              <a:t> </a:t>
            </a:r>
            <a:endParaRPr>
              <a:latin typeface="Lora"/>
              <a:ea typeface="Lora"/>
              <a:cs typeface="Lora"/>
              <a:sym typeface="Lor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A79D"/>
        </a:solidFill>
        <a:effectLst/>
      </p:bgPr>
    </p:bg>
    <p:spTree>
      <p:nvGrpSpPr>
        <p:cNvPr id="1" name="Shape 88"/>
        <p:cNvGrpSpPr/>
        <p:nvPr/>
      </p:nvGrpSpPr>
      <p:grpSpPr>
        <a:xfrm>
          <a:off x="0" y="0"/>
          <a:ext cx="0" cy="0"/>
          <a:chOff x="0" y="0"/>
          <a:chExt cx="0" cy="0"/>
        </a:xfrm>
      </p:grpSpPr>
      <p:sp>
        <p:nvSpPr>
          <p:cNvPr id="89" name="Google Shape;89;p18"/>
          <p:cNvSpPr txBox="1"/>
          <p:nvPr/>
        </p:nvSpPr>
        <p:spPr>
          <a:xfrm>
            <a:off x="198300" y="2139525"/>
            <a:ext cx="4373700" cy="2264100"/>
          </a:xfrm>
          <a:prstGeom prst="rect">
            <a:avLst/>
          </a:prstGeom>
          <a:noFill/>
          <a:ln>
            <a:noFill/>
          </a:ln>
        </p:spPr>
        <p:txBody>
          <a:bodyPr spcFirstLastPara="1" wrap="square" lIns="91425" tIns="91425" rIns="91425" bIns="91425" anchor="t" anchorCtr="0">
            <a:noAutofit/>
          </a:bodyPr>
          <a:lstStyle/>
          <a:p>
            <a:pPr marL="0" lvl="0" indent="0" algn="l" rtl="0">
              <a:lnSpc>
                <a:spcPct val="107000"/>
              </a:lnSpc>
              <a:spcBef>
                <a:spcPts val="800"/>
              </a:spcBef>
              <a:spcAft>
                <a:spcPts val="0"/>
              </a:spcAft>
              <a:buClr>
                <a:schemeClr val="dk1"/>
              </a:buClr>
              <a:buSzPts val="1100"/>
              <a:buFont typeface="Arial"/>
              <a:buNone/>
            </a:pPr>
            <a:r>
              <a:rPr lang="en" sz="1800">
                <a:solidFill>
                  <a:schemeClr val="dk1"/>
                </a:solidFill>
                <a:latin typeface="Asap"/>
                <a:ea typeface="Asap"/>
                <a:cs typeface="Asap"/>
                <a:sym typeface="Asap"/>
              </a:rPr>
              <a:t>To provide opportunities for those blessed with material resources to explore the burdens of materialism, the power of enough, and global responsibility; and to promote balanced sustainable lifestyles and sharing rightly from abundance.</a:t>
            </a:r>
            <a:endParaRPr>
              <a:latin typeface="Asap"/>
              <a:ea typeface="Asap"/>
              <a:cs typeface="Asap"/>
              <a:sym typeface="Asap"/>
            </a:endParaRPr>
          </a:p>
        </p:txBody>
      </p:sp>
      <p:pic>
        <p:nvPicPr>
          <p:cNvPr id="90" name="Google Shape;90;p18"/>
          <p:cNvPicPr preferRelativeResize="0"/>
          <p:nvPr/>
        </p:nvPicPr>
        <p:blipFill>
          <a:blip r:embed="rId3">
            <a:alphaModFix/>
          </a:blip>
          <a:stretch>
            <a:fillRect/>
          </a:stretch>
        </p:blipFill>
        <p:spPr>
          <a:xfrm>
            <a:off x="4924250" y="0"/>
            <a:ext cx="3518456" cy="5143500"/>
          </a:xfrm>
          <a:prstGeom prst="rect">
            <a:avLst/>
          </a:prstGeom>
          <a:noFill/>
          <a:ln>
            <a:noFill/>
          </a:ln>
        </p:spPr>
      </p:pic>
      <p:sp>
        <p:nvSpPr>
          <p:cNvPr id="91" name="Google Shape;91;p18"/>
          <p:cNvSpPr txBox="1"/>
          <p:nvPr/>
        </p:nvSpPr>
        <p:spPr>
          <a:xfrm>
            <a:off x="198300" y="1484075"/>
            <a:ext cx="2357700" cy="54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Asap"/>
                <a:ea typeface="Asap"/>
                <a:cs typeface="Asap"/>
                <a:sym typeface="Asap"/>
              </a:rPr>
              <a:t>Goals</a:t>
            </a:r>
            <a:endParaRPr sz="3000">
              <a:latin typeface="Asap"/>
              <a:ea typeface="Asap"/>
              <a:cs typeface="Asap"/>
              <a:sym typeface="Asap"/>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6923C"/>
        </a:solidFill>
        <a:effectLst/>
      </p:bgPr>
    </p:bg>
    <p:spTree>
      <p:nvGrpSpPr>
        <p:cNvPr id="1" name="Shape 207"/>
        <p:cNvGrpSpPr/>
        <p:nvPr/>
      </p:nvGrpSpPr>
      <p:grpSpPr>
        <a:xfrm>
          <a:off x="0" y="0"/>
          <a:ext cx="0" cy="0"/>
          <a:chOff x="0" y="0"/>
          <a:chExt cx="0" cy="0"/>
        </a:xfrm>
      </p:grpSpPr>
      <p:pic>
        <p:nvPicPr>
          <p:cNvPr id="208" name="Google Shape;208;p3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03050" y="383701"/>
            <a:ext cx="5791800" cy="4376100"/>
          </a:xfrm>
          <a:prstGeom prst="rect">
            <a:avLst/>
          </a:prstGeom>
          <a:noFill/>
          <a:ln>
            <a:noFill/>
          </a:ln>
        </p:spPr>
      </p:pic>
      <p:sp>
        <p:nvSpPr>
          <p:cNvPr id="209" name="Google Shape;209;p36"/>
          <p:cNvSpPr txBox="1"/>
          <p:nvPr/>
        </p:nvSpPr>
        <p:spPr>
          <a:xfrm>
            <a:off x="324450" y="3975000"/>
            <a:ext cx="1878600" cy="52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FFFFFF"/>
                </a:solidFill>
                <a:latin typeface="Asap"/>
                <a:ea typeface="Asap"/>
                <a:cs typeface="Asap"/>
                <a:sym typeface="Asap"/>
              </a:rPr>
              <a:t>School Uniforms</a:t>
            </a:r>
            <a:endParaRPr sz="2200">
              <a:solidFill>
                <a:srgbClr val="FFFFFF"/>
              </a:solidFill>
              <a:latin typeface="Asap"/>
              <a:ea typeface="Asap"/>
              <a:cs typeface="Asap"/>
              <a:sym typeface="Asap"/>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65D40"/>
        </a:solidFill>
        <a:effectLst/>
      </p:bgPr>
    </p:bg>
    <p:spTree>
      <p:nvGrpSpPr>
        <p:cNvPr id="1" name="Shape 213"/>
        <p:cNvGrpSpPr/>
        <p:nvPr/>
      </p:nvGrpSpPr>
      <p:grpSpPr>
        <a:xfrm>
          <a:off x="0" y="0"/>
          <a:ext cx="0" cy="0"/>
          <a:chOff x="0" y="0"/>
          <a:chExt cx="0" cy="0"/>
        </a:xfrm>
      </p:grpSpPr>
      <p:pic>
        <p:nvPicPr>
          <p:cNvPr id="214" name="Google Shape;214;p37" descr="Muthulakshmi and her husband work together to provide healthy food in their community.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20375" y="206600"/>
            <a:ext cx="5801400" cy="4351200"/>
          </a:xfrm>
          <a:prstGeom prst="rect">
            <a:avLst/>
          </a:prstGeom>
          <a:noFill/>
          <a:ln>
            <a:noFill/>
          </a:ln>
        </p:spPr>
      </p:pic>
      <p:pic>
        <p:nvPicPr>
          <p:cNvPr id="215" name="Google Shape;215;p37" descr="Food vending2.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1576" y="1977877"/>
            <a:ext cx="3442576" cy="2293626"/>
          </a:xfrm>
          <a:prstGeom prst="rect">
            <a:avLst/>
          </a:prstGeom>
          <a:noFill/>
          <a:ln>
            <a:noFill/>
          </a:ln>
        </p:spPr>
      </p:pic>
      <p:sp>
        <p:nvSpPr>
          <p:cNvPr id="216" name="Google Shape;216;p37"/>
          <p:cNvSpPr txBox="1"/>
          <p:nvPr/>
        </p:nvSpPr>
        <p:spPr>
          <a:xfrm>
            <a:off x="492850" y="682450"/>
            <a:ext cx="2199000" cy="85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latin typeface="Lora"/>
                <a:ea typeface="Lora"/>
                <a:cs typeface="Lora"/>
                <a:sym typeface="Lora"/>
              </a:rPr>
              <a:t>Men and RSWR Projects</a:t>
            </a:r>
            <a:endParaRPr sz="2000" b="1">
              <a:latin typeface="Lora"/>
              <a:ea typeface="Lora"/>
              <a:cs typeface="Lora"/>
              <a:sym typeface="Lor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76923C"/>
        </a:solidFill>
        <a:effectLst/>
      </p:bgPr>
    </p:bg>
    <p:spTree>
      <p:nvGrpSpPr>
        <p:cNvPr id="1" name="Shape 220"/>
        <p:cNvGrpSpPr/>
        <p:nvPr/>
      </p:nvGrpSpPr>
      <p:grpSpPr>
        <a:xfrm>
          <a:off x="0" y="0"/>
          <a:ext cx="0" cy="0"/>
          <a:chOff x="0" y="0"/>
          <a:chExt cx="0" cy="0"/>
        </a:xfrm>
      </p:grpSpPr>
      <p:pic>
        <p:nvPicPr>
          <p:cNvPr id="221" name="Google Shape;221;p3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91175" y="221163"/>
            <a:ext cx="3525876" cy="4701174"/>
          </a:xfrm>
          <a:prstGeom prst="rect">
            <a:avLst/>
          </a:prstGeom>
          <a:noFill/>
          <a:ln>
            <a:noFill/>
          </a:ln>
        </p:spPr>
      </p:pic>
      <p:pic>
        <p:nvPicPr>
          <p:cNvPr id="222" name="Google Shape;222;p3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825125" y="139013"/>
            <a:ext cx="3649099" cy="48654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 name="Picture 1" descr="DSC_0245.JPG">
            <a:extLst>
              <a:ext uri="{FF2B5EF4-FFF2-40B4-BE49-F238E27FC236}">
                <a16:creationId xmlns:a16="http://schemas.microsoft.com/office/drawing/2014/main" id="{1FB72E9F-19A9-7B4F-98D4-949CC3BF201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2274" y="0"/>
            <a:ext cx="7349924" cy="5143500"/>
          </a:xfrm>
          <a:prstGeom prst="rect">
            <a:avLst/>
          </a:prstGeom>
        </p:spPr>
      </p:pic>
    </p:spTree>
    <p:extLst>
      <p:ext uri="{BB962C8B-B14F-4D97-AF65-F5344CB8AC3E}">
        <p14:creationId xmlns:p14="http://schemas.microsoft.com/office/powerpoint/2010/main" val="1468751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6923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57CBE5-61C0-0240-9FF4-FDE17A26866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487"/>
          <a:stretch/>
        </p:blipFill>
        <p:spPr>
          <a:xfrm>
            <a:off x="81023" y="254643"/>
            <a:ext cx="5185458" cy="4664598"/>
          </a:xfrm>
          <a:prstGeom prst="rect">
            <a:avLst/>
          </a:prstGeom>
        </p:spPr>
      </p:pic>
      <p:pic>
        <p:nvPicPr>
          <p:cNvPr id="3" name="Picture 2" descr="DSC_0157.JPG">
            <a:extLst>
              <a:ext uri="{FF2B5EF4-FFF2-40B4-BE49-F238E27FC236}">
                <a16:creationId xmlns:a16="http://schemas.microsoft.com/office/drawing/2014/main" id="{A8F6F32F-EFA0-E44E-95D3-5AE42C08C96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85458" y="555585"/>
            <a:ext cx="3958542" cy="4062713"/>
          </a:xfrm>
          <a:prstGeom prst="rect">
            <a:avLst/>
          </a:prstGeom>
        </p:spPr>
      </p:pic>
    </p:spTree>
    <p:extLst>
      <p:ext uri="{BB962C8B-B14F-4D97-AF65-F5344CB8AC3E}">
        <p14:creationId xmlns:p14="http://schemas.microsoft.com/office/powerpoint/2010/main" val="3408521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5E9DC"/>
        </a:solidFill>
        <a:effectLst/>
      </p:bgPr>
    </p:bg>
    <p:spTree>
      <p:nvGrpSpPr>
        <p:cNvPr id="1" name="Shape 263"/>
        <p:cNvGrpSpPr/>
        <p:nvPr/>
      </p:nvGrpSpPr>
      <p:grpSpPr>
        <a:xfrm>
          <a:off x="0" y="0"/>
          <a:ext cx="0" cy="0"/>
          <a:chOff x="0" y="0"/>
          <a:chExt cx="0" cy="0"/>
        </a:xfrm>
      </p:grpSpPr>
      <p:sp>
        <p:nvSpPr>
          <p:cNvPr id="264" name="Google Shape;264;p44"/>
          <p:cNvSpPr txBox="1"/>
          <p:nvPr/>
        </p:nvSpPr>
        <p:spPr>
          <a:xfrm>
            <a:off x="186700" y="985175"/>
            <a:ext cx="3831900" cy="3597000"/>
          </a:xfrm>
          <a:prstGeom prst="rect">
            <a:avLst/>
          </a:prstGeom>
          <a:noFill/>
          <a:ln>
            <a:noFill/>
          </a:ln>
        </p:spPr>
        <p:txBody>
          <a:bodyPr spcFirstLastPara="1" wrap="square" lIns="91425" tIns="91425" rIns="91425" bIns="91425" anchor="t" anchorCtr="0">
            <a:noAutofit/>
          </a:bodyPr>
          <a:lstStyle/>
          <a:p>
            <a:pPr marL="342900" lvl="0" indent="-260350" algn="l" rtl="0">
              <a:spcBef>
                <a:spcPts val="0"/>
              </a:spcBef>
              <a:spcAft>
                <a:spcPts val="0"/>
              </a:spcAft>
              <a:buClr>
                <a:schemeClr val="dk1"/>
              </a:buClr>
              <a:buSzPts val="1660"/>
              <a:buFont typeface="Lora"/>
              <a:buChar char="•"/>
            </a:pPr>
            <a:r>
              <a:rPr lang="en" sz="1660">
                <a:solidFill>
                  <a:schemeClr val="dk1"/>
                </a:solidFill>
                <a:latin typeface="Lora"/>
                <a:ea typeface="Lora"/>
                <a:cs typeface="Lora"/>
                <a:sym typeface="Lora"/>
              </a:rPr>
              <a:t>Family income increased by 60% or more</a:t>
            </a:r>
            <a:endParaRPr sz="1900">
              <a:solidFill>
                <a:schemeClr val="dk1"/>
              </a:solidFill>
              <a:latin typeface="Lora"/>
              <a:ea typeface="Lora"/>
              <a:cs typeface="Lora"/>
              <a:sym typeface="Lora"/>
            </a:endParaRPr>
          </a:p>
          <a:p>
            <a:pPr marL="342900" lvl="0" indent="-260350" algn="l" rtl="0">
              <a:spcBef>
                <a:spcPts val="592"/>
              </a:spcBef>
              <a:spcAft>
                <a:spcPts val="0"/>
              </a:spcAft>
              <a:buClr>
                <a:schemeClr val="dk1"/>
              </a:buClr>
              <a:buSzPts val="1660"/>
              <a:buFont typeface="Lora"/>
              <a:buChar char="•"/>
            </a:pPr>
            <a:r>
              <a:rPr lang="en" sz="1660">
                <a:solidFill>
                  <a:schemeClr val="dk1"/>
                </a:solidFill>
                <a:latin typeface="Lora"/>
                <a:ea typeface="Lora"/>
                <a:cs typeface="Lora"/>
                <a:sym typeface="Lora"/>
              </a:rPr>
              <a:t>Health and nutrition improved</a:t>
            </a:r>
            <a:endParaRPr sz="1900">
              <a:solidFill>
                <a:schemeClr val="dk1"/>
              </a:solidFill>
              <a:latin typeface="Lora"/>
              <a:ea typeface="Lora"/>
              <a:cs typeface="Lora"/>
              <a:sym typeface="Lora"/>
            </a:endParaRPr>
          </a:p>
          <a:p>
            <a:pPr marL="342900" lvl="0" indent="-260350" algn="l" rtl="0">
              <a:spcBef>
                <a:spcPts val="592"/>
              </a:spcBef>
              <a:spcAft>
                <a:spcPts val="0"/>
              </a:spcAft>
              <a:buClr>
                <a:schemeClr val="dk1"/>
              </a:buClr>
              <a:buSzPts val="1660"/>
              <a:buFont typeface="Lora"/>
              <a:buChar char="•"/>
            </a:pPr>
            <a:r>
              <a:rPr lang="en" sz="1660">
                <a:solidFill>
                  <a:schemeClr val="dk1"/>
                </a:solidFill>
                <a:latin typeface="Lora"/>
                <a:ea typeface="Lora"/>
                <a:cs typeface="Lora"/>
                <a:sym typeface="Lora"/>
              </a:rPr>
              <a:t>More children are able to go to school</a:t>
            </a:r>
            <a:endParaRPr sz="1900">
              <a:solidFill>
                <a:schemeClr val="dk1"/>
              </a:solidFill>
              <a:latin typeface="Lora"/>
              <a:ea typeface="Lora"/>
              <a:cs typeface="Lora"/>
              <a:sym typeface="Lora"/>
            </a:endParaRPr>
          </a:p>
          <a:p>
            <a:pPr marL="342900" lvl="0" indent="-260350" algn="l" rtl="0">
              <a:spcBef>
                <a:spcPts val="592"/>
              </a:spcBef>
              <a:spcAft>
                <a:spcPts val="0"/>
              </a:spcAft>
              <a:buClr>
                <a:schemeClr val="dk1"/>
              </a:buClr>
              <a:buSzPts val="1660"/>
              <a:buFont typeface="Lora"/>
              <a:buChar char="•"/>
            </a:pPr>
            <a:r>
              <a:rPr lang="en" sz="1660">
                <a:solidFill>
                  <a:schemeClr val="dk1"/>
                </a:solidFill>
                <a:latin typeface="Lora"/>
                <a:ea typeface="Lora"/>
                <a:cs typeface="Lora"/>
                <a:sym typeface="Lora"/>
              </a:rPr>
              <a:t>Women grow in self-confidence, skills, independence, and sustainability</a:t>
            </a:r>
            <a:endParaRPr sz="1900">
              <a:solidFill>
                <a:schemeClr val="dk1"/>
              </a:solidFill>
              <a:latin typeface="Lora"/>
              <a:ea typeface="Lora"/>
              <a:cs typeface="Lora"/>
              <a:sym typeface="Lora"/>
            </a:endParaRPr>
          </a:p>
          <a:p>
            <a:pPr marL="342900" lvl="0" indent="-260350" algn="l" rtl="0">
              <a:spcBef>
                <a:spcPts val="592"/>
              </a:spcBef>
              <a:spcAft>
                <a:spcPts val="0"/>
              </a:spcAft>
              <a:buClr>
                <a:schemeClr val="dk1"/>
              </a:buClr>
              <a:buSzPts val="1660"/>
              <a:buFont typeface="Lora"/>
              <a:buChar char="•"/>
            </a:pPr>
            <a:r>
              <a:rPr lang="en" sz="1660">
                <a:solidFill>
                  <a:schemeClr val="dk1"/>
                </a:solidFill>
                <a:latin typeface="Lora"/>
                <a:ea typeface="Lora"/>
                <a:cs typeface="Lora"/>
                <a:sym typeface="Lora"/>
              </a:rPr>
              <a:t>Unified women create peace in community</a:t>
            </a:r>
            <a:endParaRPr sz="1900">
              <a:solidFill>
                <a:schemeClr val="dk1"/>
              </a:solidFill>
              <a:latin typeface="Lora"/>
              <a:ea typeface="Lora"/>
              <a:cs typeface="Lora"/>
              <a:sym typeface="Lora"/>
            </a:endParaRPr>
          </a:p>
          <a:p>
            <a:pPr marL="342900" lvl="0" indent="-260350" algn="l" rtl="0">
              <a:spcBef>
                <a:spcPts val="592"/>
              </a:spcBef>
              <a:spcAft>
                <a:spcPts val="0"/>
              </a:spcAft>
              <a:buClr>
                <a:schemeClr val="dk1"/>
              </a:buClr>
              <a:buSzPts val="1660"/>
              <a:buFont typeface="Lora"/>
              <a:buChar char="•"/>
            </a:pPr>
            <a:r>
              <a:rPr lang="en" sz="1660">
                <a:solidFill>
                  <a:schemeClr val="dk1"/>
                </a:solidFill>
                <a:latin typeface="Lora"/>
                <a:ea typeface="Lora"/>
                <a:cs typeface="Lora"/>
                <a:sym typeface="Lora"/>
              </a:rPr>
              <a:t>Women participate in decision making, families and communities become stronger</a:t>
            </a:r>
            <a:endParaRPr sz="100">
              <a:latin typeface="Lora"/>
              <a:ea typeface="Lora"/>
              <a:cs typeface="Lora"/>
              <a:sym typeface="Lora"/>
            </a:endParaRPr>
          </a:p>
        </p:txBody>
      </p:sp>
      <p:sp>
        <p:nvSpPr>
          <p:cNvPr id="265" name="Google Shape;265;p44"/>
          <p:cNvSpPr txBox="1"/>
          <p:nvPr/>
        </p:nvSpPr>
        <p:spPr>
          <a:xfrm>
            <a:off x="501125" y="194675"/>
            <a:ext cx="7831200" cy="79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b="1">
                <a:solidFill>
                  <a:srgbClr val="00A79D"/>
                </a:solidFill>
                <a:latin typeface="Lora"/>
                <a:ea typeface="Lora"/>
                <a:cs typeface="Lora"/>
                <a:sym typeface="Lora"/>
              </a:rPr>
              <a:t>Lives are Transformed</a:t>
            </a:r>
            <a:endParaRPr sz="3300" b="1">
              <a:solidFill>
                <a:srgbClr val="00A79D"/>
              </a:solidFill>
              <a:latin typeface="Lora"/>
              <a:ea typeface="Lora"/>
              <a:cs typeface="Lora"/>
              <a:sym typeface="Lora"/>
            </a:endParaRPr>
          </a:p>
        </p:txBody>
      </p:sp>
      <p:pic>
        <p:nvPicPr>
          <p:cNvPr id="266" name="Google Shape;266;p44"/>
          <p:cNvPicPr preferRelativeResize="0"/>
          <p:nvPr/>
        </p:nvPicPr>
        <p:blipFill rotWithShape="1">
          <a:blip r:embed="rId3" cstate="email">
            <a:alphaModFix/>
            <a:extLst>
              <a:ext uri="{28A0092B-C50C-407E-A947-70E740481C1C}">
                <a14:useLocalDpi xmlns:a14="http://schemas.microsoft.com/office/drawing/2010/main"/>
              </a:ext>
            </a:extLst>
          </a:blip>
          <a:srcRect t="-60"/>
          <a:stretch/>
        </p:blipFill>
        <p:spPr>
          <a:xfrm>
            <a:off x="4572000" y="985176"/>
            <a:ext cx="3621750" cy="375662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5E9DC"/>
        </a:solidFill>
        <a:effectLst/>
      </p:bgPr>
    </p:bg>
    <p:spTree>
      <p:nvGrpSpPr>
        <p:cNvPr id="1" name="Shape 270"/>
        <p:cNvGrpSpPr/>
        <p:nvPr/>
      </p:nvGrpSpPr>
      <p:grpSpPr>
        <a:xfrm>
          <a:off x="0" y="0"/>
          <a:ext cx="0" cy="0"/>
          <a:chOff x="0" y="0"/>
          <a:chExt cx="0" cy="0"/>
        </a:xfrm>
      </p:grpSpPr>
      <p:sp>
        <p:nvSpPr>
          <p:cNvPr id="271" name="Google Shape;271;p45"/>
          <p:cNvSpPr txBox="1"/>
          <p:nvPr/>
        </p:nvSpPr>
        <p:spPr>
          <a:xfrm>
            <a:off x="1553550" y="103025"/>
            <a:ext cx="6036900" cy="56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b="1">
                <a:solidFill>
                  <a:srgbClr val="D65D40"/>
                </a:solidFill>
                <a:latin typeface="Asap"/>
                <a:ea typeface="Asap"/>
                <a:cs typeface="Asap"/>
                <a:sym typeface="Asap"/>
              </a:rPr>
              <a:t>A Little Does a Lot</a:t>
            </a:r>
            <a:endParaRPr>
              <a:solidFill>
                <a:srgbClr val="D65D40"/>
              </a:solidFill>
              <a:latin typeface="Asap"/>
              <a:ea typeface="Asap"/>
              <a:cs typeface="Asap"/>
              <a:sym typeface="Asap"/>
            </a:endParaRPr>
          </a:p>
        </p:txBody>
      </p:sp>
      <p:sp>
        <p:nvSpPr>
          <p:cNvPr id="272" name="Google Shape;272;p45"/>
          <p:cNvSpPr txBox="1"/>
          <p:nvPr/>
        </p:nvSpPr>
        <p:spPr>
          <a:xfrm>
            <a:off x="4572000" y="1012238"/>
            <a:ext cx="4328700" cy="34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Lora"/>
                <a:ea typeface="Lora"/>
                <a:cs typeface="Lora"/>
                <a:sym typeface="Lora"/>
              </a:rPr>
              <a:t>$5     One chicken for egg production </a:t>
            </a:r>
            <a:endParaRPr sz="1800" dirty="0">
              <a:latin typeface="Lora"/>
              <a:ea typeface="Lora"/>
              <a:cs typeface="Lora"/>
              <a:sym typeface="Lora"/>
            </a:endParaRPr>
          </a:p>
          <a:p>
            <a:pPr marL="0" lvl="0" indent="0" algn="l" rtl="0">
              <a:spcBef>
                <a:spcPts val="0"/>
              </a:spcBef>
              <a:spcAft>
                <a:spcPts val="0"/>
              </a:spcAft>
              <a:buNone/>
            </a:pPr>
            <a:r>
              <a:rPr lang="en" sz="1800" dirty="0">
                <a:latin typeface="Lora"/>
                <a:ea typeface="Lora"/>
                <a:cs typeface="Lora"/>
                <a:sym typeface="Lora"/>
              </a:rPr>
              <a:t>$6     Rake and hoe for farming</a:t>
            </a:r>
            <a:endParaRPr sz="1800" dirty="0">
              <a:latin typeface="Lora"/>
              <a:ea typeface="Lora"/>
              <a:cs typeface="Lora"/>
              <a:sym typeface="Lora"/>
            </a:endParaRPr>
          </a:p>
          <a:p>
            <a:pPr marL="0" lvl="0" indent="0" algn="l" rtl="0">
              <a:spcBef>
                <a:spcPts val="0"/>
              </a:spcBef>
              <a:spcAft>
                <a:spcPts val="0"/>
              </a:spcAft>
              <a:buClr>
                <a:schemeClr val="dk1"/>
              </a:buClr>
              <a:buSzPts val="1100"/>
              <a:buFont typeface="Arial"/>
              <a:buNone/>
            </a:pPr>
            <a:r>
              <a:rPr lang="en" sz="1800" dirty="0">
                <a:solidFill>
                  <a:schemeClr val="dk1"/>
                </a:solidFill>
                <a:latin typeface="Lora"/>
                <a:ea typeface="Lora"/>
                <a:cs typeface="Lora"/>
                <a:sym typeface="Lora"/>
              </a:rPr>
              <a:t>$15    Stove for a cooked food business </a:t>
            </a:r>
            <a:endParaRPr sz="1800" dirty="0">
              <a:solidFill>
                <a:schemeClr val="dk1"/>
              </a:solidFill>
              <a:latin typeface="Lora"/>
              <a:ea typeface="Lora"/>
              <a:cs typeface="Lora"/>
              <a:sym typeface="Lora"/>
            </a:endParaRPr>
          </a:p>
          <a:p>
            <a:pPr marL="0" lvl="0" indent="0" algn="l" rtl="0">
              <a:spcBef>
                <a:spcPts val="0"/>
              </a:spcBef>
              <a:spcAft>
                <a:spcPts val="0"/>
              </a:spcAft>
              <a:buClr>
                <a:schemeClr val="dk1"/>
              </a:buClr>
              <a:buSzPts val="1100"/>
              <a:buFont typeface="Arial"/>
              <a:buNone/>
            </a:pPr>
            <a:r>
              <a:rPr lang="en" sz="1800" dirty="0">
                <a:solidFill>
                  <a:schemeClr val="dk1"/>
                </a:solidFill>
                <a:latin typeface="Lora"/>
                <a:ea typeface="Lora"/>
                <a:cs typeface="Lora"/>
                <a:sym typeface="Lora"/>
              </a:rPr>
              <a:t>$50   A wheelbarrow for farming     </a:t>
            </a:r>
            <a:endParaRPr sz="1800" dirty="0">
              <a:solidFill>
                <a:schemeClr val="dk1"/>
              </a:solidFill>
              <a:latin typeface="Lora"/>
              <a:ea typeface="Lora"/>
              <a:cs typeface="Lora"/>
              <a:sym typeface="Lora"/>
            </a:endParaRPr>
          </a:p>
          <a:p>
            <a:pPr marL="0" lvl="0" indent="0" algn="l" rtl="0">
              <a:spcBef>
                <a:spcPts val="0"/>
              </a:spcBef>
              <a:spcAft>
                <a:spcPts val="0"/>
              </a:spcAft>
              <a:buNone/>
            </a:pPr>
            <a:r>
              <a:rPr lang="en" sz="1800" dirty="0">
                <a:solidFill>
                  <a:schemeClr val="dk1"/>
                </a:solidFill>
                <a:latin typeface="Lora"/>
                <a:ea typeface="Lora"/>
                <a:cs typeface="Lora"/>
                <a:sym typeface="Lora"/>
              </a:rPr>
              <a:t>$60   Bees for honey production </a:t>
            </a:r>
            <a:endParaRPr sz="1800" dirty="0">
              <a:solidFill>
                <a:schemeClr val="dk1"/>
              </a:solidFill>
              <a:latin typeface="Lora"/>
              <a:ea typeface="Lora"/>
              <a:cs typeface="Lora"/>
              <a:sym typeface="Lora"/>
            </a:endParaRPr>
          </a:p>
          <a:p>
            <a:pPr marL="0" lvl="0" indent="0" algn="l" rtl="0">
              <a:spcBef>
                <a:spcPts val="0"/>
              </a:spcBef>
              <a:spcAft>
                <a:spcPts val="0"/>
              </a:spcAft>
              <a:buNone/>
            </a:pPr>
            <a:r>
              <a:rPr lang="en" sz="1800" dirty="0">
                <a:solidFill>
                  <a:schemeClr val="dk1"/>
                </a:solidFill>
                <a:latin typeface="Lora"/>
                <a:ea typeface="Lora"/>
                <a:cs typeface="Lora"/>
                <a:sym typeface="Lora"/>
              </a:rPr>
              <a:t>$115    A sewing machine </a:t>
            </a:r>
            <a:endParaRPr sz="1800" dirty="0">
              <a:solidFill>
                <a:schemeClr val="dk1"/>
              </a:solidFill>
              <a:latin typeface="Lora"/>
              <a:ea typeface="Lora"/>
              <a:cs typeface="Lora"/>
              <a:sym typeface="Lora"/>
            </a:endParaRPr>
          </a:p>
          <a:p>
            <a:pPr marL="0" lvl="0" indent="0" algn="l" rtl="0">
              <a:spcBef>
                <a:spcPts val="0"/>
              </a:spcBef>
              <a:spcAft>
                <a:spcPts val="0"/>
              </a:spcAft>
              <a:buNone/>
            </a:pPr>
            <a:r>
              <a:rPr lang="en" sz="1800" dirty="0">
                <a:solidFill>
                  <a:schemeClr val="dk1"/>
                </a:solidFill>
                <a:latin typeface="Lora"/>
                <a:ea typeface="Lora"/>
                <a:cs typeface="Lora"/>
                <a:sym typeface="Lora"/>
              </a:rPr>
              <a:t>$150   Supplies to start a bun bakery</a:t>
            </a:r>
            <a:endParaRPr sz="1800" dirty="0">
              <a:solidFill>
                <a:schemeClr val="dk1"/>
              </a:solidFill>
              <a:latin typeface="Lora"/>
              <a:ea typeface="Lora"/>
              <a:cs typeface="Lora"/>
              <a:sym typeface="Lora"/>
            </a:endParaRPr>
          </a:p>
          <a:p>
            <a:pPr marL="0" lvl="0" indent="0" algn="l" rtl="0">
              <a:spcBef>
                <a:spcPts val="0"/>
              </a:spcBef>
              <a:spcAft>
                <a:spcPts val="0"/>
              </a:spcAft>
              <a:buNone/>
            </a:pPr>
            <a:r>
              <a:rPr lang="en" sz="1800" dirty="0">
                <a:solidFill>
                  <a:schemeClr val="dk1"/>
                </a:solidFill>
                <a:latin typeface="Lora"/>
                <a:ea typeface="Lora"/>
                <a:cs typeface="Lora"/>
                <a:sym typeface="Lora"/>
              </a:rPr>
              <a:t>$200  Start a village food kiosk </a:t>
            </a:r>
            <a:endParaRPr sz="1800" dirty="0">
              <a:solidFill>
                <a:schemeClr val="dk1"/>
              </a:solidFill>
              <a:latin typeface="Lora"/>
              <a:ea typeface="Lora"/>
              <a:cs typeface="Lora"/>
              <a:sym typeface="Lora"/>
            </a:endParaRPr>
          </a:p>
          <a:p>
            <a:pPr marL="0" lvl="0" indent="0" algn="l" rtl="0">
              <a:spcBef>
                <a:spcPts val="0"/>
              </a:spcBef>
              <a:spcAft>
                <a:spcPts val="0"/>
              </a:spcAft>
              <a:buNone/>
            </a:pPr>
            <a:r>
              <a:rPr lang="en" sz="1800" dirty="0">
                <a:solidFill>
                  <a:schemeClr val="dk1"/>
                </a:solidFill>
                <a:latin typeface="Lora"/>
                <a:ea typeface="Lora"/>
                <a:cs typeface="Lora"/>
                <a:sym typeface="Lora"/>
              </a:rPr>
              <a:t>$275   Start a rope making business</a:t>
            </a:r>
            <a:endParaRPr sz="1800" dirty="0">
              <a:solidFill>
                <a:schemeClr val="dk1"/>
              </a:solidFill>
              <a:latin typeface="Lora"/>
              <a:ea typeface="Lora"/>
              <a:cs typeface="Lora"/>
              <a:sym typeface="Lora"/>
            </a:endParaRPr>
          </a:p>
          <a:p>
            <a:pPr marL="0" lvl="0" indent="0" algn="l" rtl="0">
              <a:spcBef>
                <a:spcPts val="0"/>
              </a:spcBef>
              <a:spcAft>
                <a:spcPts val="0"/>
              </a:spcAft>
              <a:buNone/>
            </a:pPr>
            <a:r>
              <a:rPr lang="en" sz="1800" dirty="0">
                <a:solidFill>
                  <a:schemeClr val="dk1"/>
                </a:solidFill>
                <a:latin typeface="Lora"/>
                <a:ea typeface="Lora"/>
                <a:cs typeface="Lora"/>
                <a:sym typeface="Lora"/>
              </a:rPr>
              <a:t>$333   One milk cow in India</a:t>
            </a:r>
            <a:endParaRPr sz="1800" dirty="0">
              <a:solidFill>
                <a:schemeClr val="dk1"/>
              </a:solidFill>
              <a:latin typeface="Lora"/>
              <a:ea typeface="Lora"/>
              <a:cs typeface="Lora"/>
              <a:sym typeface="Lora"/>
            </a:endParaRPr>
          </a:p>
          <a:p>
            <a:pPr marL="0" lvl="0" indent="0" algn="l" rtl="0">
              <a:spcBef>
                <a:spcPts val="0"/>
              </a:spcBef>
              <a:spcAft>
                <a:spcPts val="0"/>
              </a:spcAft>
              <a:buNone/>
            </a:pPr>
            <a:endParaRPr sz="600" dirty="0">
              <a:solidFill>
                <a:schemeClr val="dk1"/>
              </a:solidFill>
              <a:latin typeface="Lora"/>
              <a:ea typeface="Lora"/>
              <a:cs typeface="Lora"/>
              <a:sym typeface="Lora"/>
            </a:endParaRPr>
          </a:p>
          <a:p>
            <a:pPr marL="0" lvl="0" indent="0" algn="l" rtl="0">
              <a:spcBef>
                <a:spcPts val="0"/>
              </a:spcBef>
              <a:spcAft>
                <a:spcPts val="0"/>
              </a:spcAft>
              <a:buNone/>
            </a:pPr>
            <a:r>
              <a:rPr lang="en" sz="1800" dirty="0">
                <a:solidFill>
                  <a:schemeClr val="dk1"/>
                </a:solidFill>
                <a:latin typeface="Lora"/>
                <a:ea typeface="Lora"/>
                <a:cs typeface="Lora"/>
                <a:sym typeface="Lora"/>
              </a:rPr>
              <a:t>$6,500 Funds 20 women to begin a  micro enterprise business</a:t>
            </a:r>
            <a:endParaRPr sz="1800" dirty="0">
              <a:solidFill>
                <a:schemeClr val="dk1"/>
              </a:solidFill>
              <a:latin typeface="Lora"/>
              <a:ea typeface="Lora"/>
              <a:cs typeface="Lora"/>
              <a:sym typeface="Lora"/>
            </a:endParaRPr>
          </a:p>
          <a:p>
            <a:pPr marL="0" lvl="0" indent="0" algn="l" rtl="0">
              <a:spcBef>
                <a:spcPts val="0"/>
              </a:spcBef>
              <a:spcAft>
                <a:spcPts val="0"/>
              </a:spcAft>
              <a:buNone/>
            </a:pPr>
            <a:endParaRPr sz="1100" dirty="0">
              <a:solidFill>
                <a:schemeClr val="dk1"/>
              </a:solidFill>
              <a:latin typeface="Asap"/>
              <a:ea typeface="Asap"/>
              <a:cs typeface="Asap"/>
              <a:sym typeface="Asap"/>
            </a:endParaRPr>
          </a:p>
        </p:txBody>
      </p:sp>
      <p:pic>
        <p:nvPicPr>
          <p:cNvPr id="273" name="Google Shape;273;p4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80075" y="1194000"/>
            <a:ext cx="4169702" cy="312728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5E9DC"/>
        </a:solidFill>
        <a:effectLst/>
      </p:bgPr>
    </p:bg>
    <p:spTree>
      <p:nvGrpSpPr>
        <p:cNvPr id="1" name="Shape 277"/>
        <p:cNvGrpSpPr/>
        <p:nvPr/>
      </p:nvGrpSpPr>
      <p:grpSpPr>
        <a:xfrm>
          <a:off x="0" y="0"/>
          <a:ext cx="0" cy="0"/>
          <a:chOff x="0" y="0"/>
          <a:chExt cx="0" cy="0"/>
        </a:xfrm>
      </p:grpSpPr>
      <p:sp>
        <p:nvSpPr>
          <p:cNvPr id="278" name="Google Shape;278;p46"/>
          <p:cNvSpPr txBox="1"/>
          <p:nvPr/>
        </p:nvSpPr>
        <p:spPr>
          <a:xfrm>
            <a:off x="190350" y="389475"/>
            <a:ext cx="8763300" cy="67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b="1">
                <a:solidFill>
                  <a:srgbClr val="00A79D"/>
                </a:solidFill>
                <a:latin typeface="Lora"/>
                <a:ea typeface="Lora"/>
                <a:cs typeface="Lora"/>
                <a:sym typeface="Lora"/>
              </a:rPr>
              <a:t>How can I make a difference?</a:t>
            </a:r>
            <a:endParaRPr/>
          </a:p>
        </p:txBody>
      </p:sp>
      <p:sp>
        <p:nvSpPr>
          <p:cNvPr id="279" name="Google Shape;279;p46"/>
          <p:cNvSpPr txBox="1"/>
          <p:nvPr/>
        </p:nvSpPr>
        <p:spPr>
          <a:xfrm>
            <a:off x="618600" y="1225725"/>
            <a:ext cx="4089600" cy="3471000"/>
          </a:xfrm>
          <a:prstGeom prst="rect">
            <a:avLst/>
          </a:prstGeom>
          <a:noFill/>
          <a:ln>
            <a:noFill/>
          </a:ln>
        </p:spPr>
        <p:txBody>
          <a:bodyPr spcFirstLastPara="1" wrap="square" lIns="91425" tIns="91425" rIns="91425" bIns="91425" anchor="t" anchorCtr="0">
            <a:noAutofit/>
          </a:bodyPr>
          <a:lstStyle/>
          <a:p>
            <a:pPr marL="457200" lvl="0" indent="-368300" algn="l" rtl="0">
              <a:lnSpc>
                <a:spcPct val="150000"/>
              </a:lnSpc>
              <a:spcBef>
                <a:spcPts val="0"/>
              </a:spcBef>
              <a:spcAft>
                <a:spcPts val="0"/>
              </a:spcAft>
              <a:buClr>
                <a:schemeClr val="dk1"/>
              </a:buClr>
              <a:buSzPts val="2200"/>
              <a:buFont typeface="Lora"/>
              <a:buChar char="●"/>
            </a:pPr>
            <a:r>
              <a:rPr lang="en" sz="2200">
                <a:solidFill>
                  <a:schemeClr val="dk1"/>
                </a:solidFill>
                <a:latin typeface="Lora"/>
                <a:ea typeface="Lora"/>
                <a:cs typeface="Lora"/>
                <a:sym typeface="Lora"/>
              </a:rPr>
              <a:t>Celebrate your blessings and share your abundance</a:t>
            </a:r>
            <a:endParaRPr sz="1200">
              <a:solidFill>
                <a:schemeClr val="dk1"/>
              </a:solidFill>
              <a:latin typeface="Lora"/>
              <a:ea typeface="Lora"/>
              <a:cs typeface="Lora"/>
              <a:sym typeface="Lora"/>
            </a:endParaRPr>
          </a:p>
          <a:p>
            <a:pPr marL="457200" lvl="0" indent="-368300" algn="l" rtl="0">
              <a:lnSpc>
                <a:spcPct val="150000"/>
              </a:lnSpc>
              <a:spcBef>
                <a:spcPts val="0"/>
              </a:spcBef>
              <a:spcAft>
                <a:spcPts val="0"/>
              </a:spcAft>
              <a:buClr>
                <a:schemeClr val="dk1"/>
              </a:buClr>
              <a:buSzPts val="2200"/>
              <a:buFont typeface="Lora"/>
              <a:buChar char="●"/>
            </a:pPr>
            <a:r>
              <a:rPr lang="en" sz="2200">
                <a:solidFill>
                  <a:schemeClr val="dk1"/>
                </a:solidFill>
                <a:latin typeface="Lora"/>
                <a:ea typeface="Lora"/>
                <a:cs typeface="Lora"/>
                <a:sym typeface="Lora"/>
              </a:rPr>
              <a:t>Share newsletter</a:t>
            </a:r>
            <a:endParaRPr sz="2200">
              <a:solidFill>
                <a:schemeClr val="dk1"/>
              </a:solidFill>
              <a:latin typeface="Lora"/>
              <a:ea typeface="Lora"/>
              <a:cs typeface="Lora"/>
              <a:sym typeface="Lora"/>
            </a:endParaRPr>
          </a:p>
          <a:p>
            <a:pPr marL="457200" lvl="0" indent="-368300" algn="l" rtl="0">
              <a:lnSpc>
                <a:spcPct val="150000"/>
              </a:lnSpc>
              <a:spcBef>
                <a:spcPts val="0"/>
              </a:spcBef>
              <a:spcAft>
                <a:spcPts val="0"/>
              </a:spcAft>
              <a:buClr>
                <a:schemeClr val="dk1"/>
              </a:buClr>
              <a:buSzPts val="2200"/>
              <a:buFont typeface="Lora"/>
              <a:buChar char="●"/>
            </a:pPr>
            <a:r>
              <a:rPr lang="en" sz="2200">
                <a:solidFill>
                  <a:schemeClr val="dk1"/>
                </a:solidFill>
                <a:latin typeface="Lora"/>
                <a:ea typeface="Lora"/>
                <a:cs typeface="Lora"/>
                <a:sym typeface="Lora"/>
              </a:rPr>
              <a:t>Use educational materials</a:t>
            </a:r>
            <a:endParaRPr sz="1200">
              <a:solidFill>
                <a:schemeClr val="dk1"/>
              </a:solidFill>
              <a:latin typeface="Lora"/>
              <a:ea typeface="Lora"/>
              <a:cs typeface="Lora"/>
              <a:sym typeface="Lora"/>
            </a:endParaRPr>
          </a:p>
          <a:p>
            <a:pPr marL="457200" lvl="0" indent="-368300" algn="l" rtl="0">
              <a:lnSpc>
                <a:spcPct val="150000"/>
              </a:lnSpc>
              <a:spcBef>
                <a:spcPts val="0"/>
              </a:spcBef>
              <a:spcAft>
                <a:spcPts val="0"/>
              </a:spcAft>
              <a:buClr>
                <a:schemeClr val="dk1"/>
              </a:buClr>
              <a:buSzPts val="2200"/>
              <a:buFont typeface="Lora"/>
              <a:buChar char="●"/>
            </a:pPr>
            <a:r>
              <a:rPr lang="en" sz="2200">
                <a:solidFill>
                  <a:schemeClr val="dk1"/>
                </a:solidFill>
                <a:latin typeface="Lora"/>
                <a:ea typeface="Lora"/>
                <a:cs typeface="Lora"/>
                <a:sym typeface="Lora"/>
              </a:rPr>
              <a:t>Recycle stamps</a:t>
            </a:r>
            <a:endParaRPr sz="2200">
              <a:solidFill>
                <a:schemeClr val="dk1"/>
              </a:solidFill>
              <a:latin typeface="Lora"/>
              <a:ea typeface="Lora"/>
              <a:cs typeface="Lora"/>
              <a:sym typeface="Lora"/>
            </a:endParaRPr>
          </a:p>
          <a:p>
            <a:pPr marL="457200" lvl="0" indent="-368300" algn="l" rtl="0">
              <a:lnSpc>
                <a:spcPct val="150000"/>
              </a:lnSpc>
              <a:spcBef>
                <a:spcPts val="0"/>
              </a:spcBef>
              <a:spcAft>
                <a:spcPts val="0"/>
              </a:spcAft>
              <a:buClr>
                <a:schemeClr val="dk1"/>
              </a:buClr>
              <a:buSzPts val="2200"/>
              <a:buFont typeface="Lora"/>
              <a:buChar char="●"/>
            </a:pPr>
            <a:r>
              <a:rPr lang="en" sz="2200">
                <a:solidFill>
                  <a:schemeClr val="dk1"/>
                </a:solidFill>
                <a:latin typeface="Lora"/>
                <a:ea typeface="Lora"/>
                <a:cs typeface="Lora"/>
                <a:sym typeface="Lora"/>
              </a:rPr>
              <a:t>Host a simple meal</a:t>
            </a:r>
            <a:endParaRPr sz="1200">
              <a:latin typeface="Lora"/>
              <a:ea typeface="Lora"/>
              <a:cs typeface="Lora"/>
              <a:sym typeface="Lora"/>
            </a:endParaRPr>
          </a:p>
        </p:txBody>
      </p:sp>
      <p:pic>
        <p:nvPicPr>
          <p:cNvPr id="280" name="Google Shape;280;p46"/>
          <p:cNvPicPr preferRelativeResize="0"/>
          <p:nvPr/>
        </p:nvPicPr>
        <p:blipFill rotWithShape="1">
          <a:blip r:embed="rId3">
            <a:alphaModFix/>
          </a:blip>
          <a:srcRect/>
          <a:stretch/>
        </p:blipFill>
        <p:spPr>
          <a:xfrm>
            <a:off x="5800094" y="1225735"/>
            <a:ext cx="2383436" cy="325239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5E9DC"/>
        </a:solidFill>
        <a:effectLst/>
      </p:bgPr>
    </p:bg>
    <p:spTree>
      <p:nvGrpSpPr>
        <p:cNvPr id="1" name="Shape 284"/>
        <p:cNvGrpSpPr/>
        <p:nvPr/>
      </p:nvGrpSpPr>
      <p:grpSpPr>
        <a:xfrm>
          <a:off x="0" y="0"/>
          <a:ext cx="0" cy="0"/>
          <a:chOff x="0" y="0"/>
          <a:chExt cx="0" cy="0"/>
        </a:xfrm>
      </p:grpSpPr>
      <p:pic>
        <p:nvPicPr>
          <p:cNvPr id="285" name="Google Shape;285;p4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152400"/>
            <a:ext cx="3629024" cy="4838699"/>
          </a:xfrm>
          <a:prstGeom prst="rect">
            <a:avLst/>
          </a:prstGeom>
          <a:noFill/>
          <a:ln>
            <a:noFill/>
          </a:ln>
        </p:spPr>
      </p:pic>
      <p:sp>
        <p:nvSpPr>
          <p:cNvPr id="286" name="Google Shape;286;p47"/>
          <p:cNvSpPr txBox="1"/>
          <p:nvPr/>
        </p:nvSpPr>
        <p:spPr>
          <a:xfrm>
            <a:off x="3781425" y="321125"/>
            <a:ext cx="5362500" cy="63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76923C"/>
                </a:solidFill>
                <a:latin typeface="Asap"/>
                <a:ea typeface="Asap"/>
                <a:cs typeface="Asap"/>
                <a:sym typeface="Asap"/>
              </a:rPr>
              <a:t>Share Your Abundance</a:t>
            </a:r>
            <a:endParaRPr sz="3000" b="1">
              <a:solidFill>
                <a:srgbClr val="76923C"/>
              </a:solidFill>
              <a:latin typeface="Asap"/>
              <a:ea typeface="Asap"/>
              <a:cs typeface="Asap"/>
              <a:sym typeface="Asap"/>
            </a:endParaRPr>
          </a:p>
        </p:txBody>
      </p:sp>
      <p:sp>
        <p:nvSpPr>
          <p:cNvPr id="287" name="Google Shape;287;p47"/>
          <p:cNvSpPr txBox="1"/>
          <p:nvPr/>
        </p:nvSpPr>
        <p:spPr>
          <a:xfrm>
            <a:off x="4188825" y="1340250"/>
            <a:ext cx="4547700" cy="29784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SzPts val="2200"/>
              <a:buFont typeface="Asap"/>
              <a:buChar char="●"/>
            </a:pPr>
            <a:r>
              <a:rPr lang="en" sz="2200">
                <a:latin typeface="Asap"/>
                <a:ea typeface="Asap"/>
                <a:cs typeface="Asap"/>
                <a:sym typeface="Asap"/>
              </a:rPr>
              <a:t>Write a check or give online</a:t>
            </a:r>
            <a:endParaRPr sz="2200">
              <a:latin typeface="Asap"/>
              <a:ea typeface="Asap"/>
              <a:cs typeface="Asap"/>
              <a:sym typeface="Asap"/>
            </a:endParaRPr>
          </a:p>
          <a:p>
            <a:pPr marL="457200" lvl="0" indent="0" algn="l" rtl="0">
              <a:spcBef>
                <a:spcPts val="0"/>
              </a:spcBef>
              <a:spcAft>
                <a:spcPts val="0"/>
              </a:spcAft>
              <a:buNone/>
            </a:pPr>
            <a:endParaRPr sz="2200">
              <a:latin typeface="Asap"/>
              <a:ea typeface="Asap"/>
              <a:cs typeface="Asap"/>
              <a:sym typeface="Asap"/>
            </a:endParaRPr>
          </a:p>
          <a:p>
            <a:pPr marL="457200" lvl="0" indent="-368300" algn="l" rtl="0">
              <a:spcBef>
                <a:spcPts val="0"/>
              </a:spcBef>
              <a:spcAft>
                <a:spcPts val="0"/>
              </a:spcAft>
              <a:buSzPts val="2200"/>
              <a:buFont typeface="Asap"/>
              <a:buChar char="●"/>
            </a:pPr>
            <a:r>
              <a:rPr lang="en" sz="2200">
                <a:latin typeface="Asap"/>
                <a:ea typeface="Asap"/>
                <a:cs typeface="Asap"/>
                <a:sym typeface="Asap"/>
              </a:rPr>
              <a:t>Use Goodsearch.org</a:t>
            </a:r>
            <a:endParaRPr sz="2200">
              <a:latin typeface="Asap"/>
              <a:ea typeface="Asap"/>
              <a:cs typeface="Asap"/>
              <a:sym typeface="Asap"/>
            </a:endParaRPr>
          </a:p>
          <a:p>
            <a:pPr marL="457200" lvl="0" indent="0" algn="l" rtl="0">
              <a:spcBef>
                <a:spcPts val="0"/>
              </a:spcBef>
              <a:spcAft>
                <a:spcPts val="0"/>
              </a:spcAft>
              <a:buNone/>
            </a:pPr>
            <a:endParaRPr sz="2200">
              <a:latin typeface="Asap"/>
              <a:ea typeface="Asap"/>
              <a:cs typeface="Asap"/>
              <a:sym typeface="Asap"/>
            </a:endParaRPr>
          </a:p>
          <a:p>
            <a:pPr marL="457200" lvl="0" indent="-368300" algn="l" rtl="0">
              <a:spcBef>
                <a:spcPts val="0"/>
              </a:spcBef>
              <a:spcAft>
                <a:spcPts val="0"/>
              </a:spcAft>
              <a:buSzPts val="2200"/>
              <a:buFont typeface="Asap"/>
              <a:buChar char="●"/>
            </a:pPr>
            <a:r>
              <a:rPr lang="en" sz="2200">
                <a:latin typeface="Asap"/>
                <a:ea typeface="Asap"/>
                <a:cs typeface="Asap"/>
                <a:sym typeface="Asap"/>
              </a:rPr>
              <a:t>Use Smile.Amazon.org</a:t>
            </a:r>
            <a:endParaRPr sz="2200">
              <a:latin typeface="Asap"/>
              <a:ea typeface="Asap"/>
              <a:cs typeface="Asap"/>
              <a:sym typeface="Asap"/>
            </a:endParaRPr>
          </a:p>
          <a:p>
            <a:pPr marL="457200" lvl="0" indent="0" algn="l" rtl="0">
              <a:spcBef>
                <a:spcPts val="0"/>
              </a:spcBef>
              <a:spcAft>
                <a:spcPts val="0"/>
              </a:spcAft>
              <a:buNone/>
            </a:pPr>
            <a:endParaRPr sz="2200">
              <a:latin typeface="Asap"/>
              <a:ea typeface="Asap"/>
              <a:cs typeface="Asap"/>
              <a:sym typeface="Asap"/>
            </a:endParaRPr>
          </a:p>
          <a:p>
            <a:pPr marL="457200" lvl="0" indent="-368300" algn="l" rtl="0">
              <a:spcBef>
                <a:spcPts val="0"/>
              </a:spcBef>
              <a:spcAft>
                <a:spcPts val="0"/>
              </a:spcAft>
              <a:buSzPts val="2200"/>
              <a:buFont typeface="Asap"/>
              <a:buChar char="●"/>
            </a:pPr>
            <a:r>
              <a:rPr lang="en" sz="2200">
                <a:latin typeface="Asap"/>
                <a:ea typeface="Asap"/>
                <a:cs typeface="Asap"/>
                <a:sym typeface="Asap"/>
              </a:rPr>
              <a:t>Include RSWR in your estate plans</a:t>
            </a:r>
            <a:endParaRPr sz="2200">
              <a:latin typeface="Asap"/>
              <a:ea typeface="Asap"/>
              <a:cs typeface="Asap"/>
              <a:sym typeface="Asap"/>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6923C"/>
        </a:solidFill>
        <a:effectLst/>
      </p:bgPr>
    </p:bg>
    <p:spTree>
      <p:nvGrpSpPr>
        <p:cNvPr id="1" name="Shape 291"/>
        <p:cNvGrpSpPr/>
        <p:nvPr/>
      </p:nvGrpSpPr>
      <p:grpSpPr>
        <a:xfrm>
          <a:off x="0" y="0"/>
          <a:ext cx="0" cy="0"/>
          <a:chOff x="0" y="0"/>
          <a:chExt cx="0" cy="0"/>
        </a:xfrm>
      </p:grpSpPr>
      <p:pic>
        <p:nvPicPr>
          <p:cNvPr id="292" name="Google Shape;292;p4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58350" y="3087075"/>
            <a:ext cx="1493525" cy="1688224"/>
          </a:xfrm>
          <a:prstGeom prst="rect">
            <a:avLst/>
          </a:prstGeom>
          <a:noFill/>
          <a:ln>
            <a:noFill/>
          </a:ln>
        </p:spPr>
      </p:pic>
      <p:sp>
        <p:nvSpPr>
          <p:cNvPr id="293" name="Google Shape;293;p48"/>
          <p:cNvSpPr txBox="1"/>
          <p:nvPr/>
        </p:nvSpPr>
        <p:spPr>
          <a:xfrm>
            <a:off x="437213" y="398625"/>
            <a:ext cx="1735800" cy="236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a:solidFill>
                  <a:schemeClr val="lt1"/>
                </a:solidFill>
                <a:latin typeface="Asap"/>
                <a:ea typeface="Asap"/>
                <a:cs typeface="Asap"/>
                <a:sym typeface="Asap"/>
              </a:rPr>
              <a:t>Sponsor a Project</a:t>
            </a:r>
            <a:endParaRPr sz="2000">
              <a:solidFill>
                <a:schemeClr val="lt1"/>
              </a:solidFill>
              <a:latin typeface="Asap"/>
              <a:ea typeface="Asap"/>
              <a:cs typeface="Asap"/>
              <a:sym typeface="Asap"/>
            </a:endParaRPr>
          </a:p>
          <a:p>
            <a:pPr marL="0" lvl="0" indent="0" algn="l" rtl="0">
              <a:spcBef>
                <a:spcPts val="0"/>
              </a:spcBef>
              <a:spcAft>
                <a:spcPts val="0"/>
              </a:spcAft>
              <a:buClr>
                <a:schemeClr val="dk1"/>
              </a:buClr>
              <a:buSzPts val="1100"/>
              <a:buFont typeface="Arial"/>
              <a:buNone/>
            </a:pPr>
            <a:endParaRPr sz="1800">
              <a:solidFill>
                <a:schemeClr val="lt1"/>
              </a:solidFill>
              <a:latin typeface="Asap"/>
              <a:ea typeface="Asap"/>
              <a:cs typeface="Asap"/>
              <a:sym typeface="Asap"/>
            </a:endParaRPr>
          </a:p>
          <a:p>
            <a:pPr marL="0" lvl="0" indent="0" algn="l" rtl="0">
              <a:spcBef>
                <a:spcPts val="0"/>
              </a:spcBef>
              <a:spcAft>
                <a:spcPts val="0"/>
              </a:spcAft>
              <a:buClr>
                <a:schemeClr val="dk1"/>
              </a:buClr>
              <a:buSzPts val="1100"/>
              <a:buFont typeface="Arial"/>
              <a:buNone/>
            </a:pPr>
            <a:r>
              <a:rPr lang="en" sz="1600">
                <a:solidFill>
                  <a:schemeClr val="lt1"/>
                </a:solidFill>
                <a:latin typeface="Asap"/>
                <a:ea typeface="Asap"/>
                <a:cs typeface="Asap"/>
                <a:sym typeface="Asap"/>
              </a:rPr>
              <a:t>Mugunga Friends Women Group sponsored by Eustace Street Friends Meeting in Dublin, Ireland</a:t>
            </a:r>
            <a:endParaRPr sz="1200">
              <a:solidFill>
                <a:schemeClr val="lt1"/>
              </a:solidFill>
            </a:endParaRPr>
          </a:p>
        </p:txBody>
      </p:sp>
      <p:pic>
        <p:nvPicPr>
          <p:cNvPr id="294" name="Google Shape;294;p4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552800" y="0"/>
            <a:ext cx="6604224" cy="2676250"/>
          </a:xfrm>
          <a:prstGeom prst="rect">
            <a:avLst/>
          </a:prstGeom>
          <a:noFill/>
          <a:ln>
            <a:noFill/>
          </a:ln>
        </p:spPr>
      </p:pic>
      <p:pic>
        <p:nvPicPr>
          <p:cNvPr id="295" name="Google Shape;295;p4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512188" y="2571750"/>
            <a:ext cx="6685452" cy="25596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65D40"/>
        </a:solidFill>
        <a:effectLst/>
      </p:bgPr>
    </p:bg>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65300" y="600600"/>
            <a:ext cx="4341900" cy="74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b="1">
                <a:solidFill>
                  <a:srgbClr val="000000"/>
                </a:solidFill>
                <a:latin typeface="Lora"/>
                <a:ea typeface="Lora"/>
                <a:cs typeface="Lora"/>
                <a:sym typeface="Lora"/>
              </a:rPr>
              <a:t>The Power of Enough</a:t>
            </a:r>
            <a:endParaRPr sz="2500" b="1">
              <a:solidFill>
                <a:srgbClr val="000000"/>
              </a:solidFill>
              <a:latin typeface="Lora"/>
              <a:ea typeface="Lora"/>
              <a:cs typeface="Lora"/>
              <a:sym typeface="Lora"/>
            </a:endParaRPr>
          </a:p>
        </p:txBody>
      </p:sp>
      <p:sp>
        <p:nvSpPr>
          <p:cNvPr id="97" name="Google Shape;97;p19"/>
          <p:cNvSpPr txBox="1">
            <a:spLocks noGrp="1"/>
          </p:cNvSpPr>
          <p:nvPr>
            <p:ph type="body" idx="1"/>
          </p:nvPr>
        </p:nvSpPr>
        <p:spPr>
          <a:xfrm>
            <a:off x="515875" y="1698825"/>
            <a:ext cx="3259200" cy="289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300">
                <a:solidFill>
                  <a:srgbClr val="000000"/>
                </a:solidFill>
                <a:latin typeface="Lora"/>
                <a:ea typeface="Lora"/>
                <a:cs typeface="Lora"/>
                <a:sym typeface="Lora"/>
              </a:rPr>
              <a:t>How can I balance my use of time, energy and things to free me to do God’s work and contribute to right order in our world?</a:t>
            </a:r>
            <a:endParaRPr sz="2300">
              <a:solidFill>
                <a:srgbClr val="000000"/>
              </a:solidFill>
              <a:latin typeface="Lora"/>
              <a:ea typeface="Lora"/>
              <a:cs typeface="Lora"/>
              <a:sym typeface="Lora"/>
            </a:endParaRPr>
          </a:p>
        </p:txBody>
      </p:sp>
      <p:pic>
        <p:nvPicPr>
          <p:cNvPr id="98" name="Google Shape;98;p1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356426" y="445025"/>
            <a:ext cx="4294123" cy="43407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65D40"/>
        </a:solidFill>
        <a:effectLst/>
      </p:bgPr>
    </p:bg>
    <p:spTree>
      <p:nvGrpSpPr>
        <p:cNvPr id="1" name="Shape 299"/>
        <p:cNvGrpSpPr/>
        <p:nvPr/>
      </p:nvGrpSpPr>
      <p:grpSpPr>
        <a:xfrm>
          <a:off x="0" y="0"/>
          <a:ext cx="0" cy="0"/>
          <a:chOff x="0" y="0"/>
          <a:chExt cx="0" cy="0"/>
        </a:xfrm>
      </p:grpSpPr>
      <p:pic>
        <p:nvPicPr>
          <p:cNvPr id="300" name="Google Shape;300;p49"/>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4987075" y="540850"/>
            <a:ext cx="3852875" cy="3858650"/>
          </a:xfrm>
          <a:prstGeom prst="rect">
            <a:avLst/>
          </a:prstGeom>
          <a:noFill/>
          <a:ln>
            <a:noFill/>
          </a:ln>
        </p:spPr>
      </p:pic>
      <p:sp>
        <p:nvSpPr>
          <p:cNvPr id="301" name="Google Shape;301;p49"/>
          <p:cNvSpPr txBox="1"/>
          <p:nvPr/>
        </p:nvSpPr>
        <p:spPr>
          <a:xfrm>
            <a:off x="458225" y="572775"/>
            <a:ext cx="3952200" cy="385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600" b="1">
              <a:solidFill>
                <a:schemeClr val="lt1"/>
              </a:solidFill>
              <a:latin typeface="Asap"/>
              <a:ea typeface="Asap"/>
              <a:cs typeface="Asap"/>
              <a:sym typeface="Asap"/>
            </a:endParaRPr>
          </a:p>
          <a:p>
            <a:pPr marL="0" lvl="0" indent="0" algn="ctr" rtl="0">
              <a:spcBef>
                <a:spcPts val="0"/>
              </a:spcBef>
              <a:spcAft>
                <a:spcPts val="0"/>
              </a:spcAft>
              <a:buClr>
                <a:schemeClr val="dk1"/>
              </a:buClr>
              <a:buFont typeface="Arial"/>
              <a:buNone/>
            </a:pPr>
            <a:r>
              <a:rPr lang="en" sz="3600" b="1">
                <a:solidFill>
                  <a:schemeClr val="lt1"/>
                </a:solidFill>
                <a:latin typeface="Asap"/>
                <a:ea typeface="Asap"/>
                <a:cs typeface="Asap"/>
                <a:sym typeface="Asap"/>
              </a:rPr>
              <a:t>All new and increased gifts will be matched dollar for dollar!</a:t>
            </a:r>
            <a:endParaRPr>
              <a:solidFill>
                <a:schemeClr val="lt1"/>
              </a:solidFill>
              <a:latin typeface="Asap"/>
              <a:ea typeface="Asap"/>
              <a:cs typeface="Asap"/>
              <a:sym typeface="Asap"/>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5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3999" cy="5143502"/>
          </a:xfrm>
          <a:prstGeom prst="rect">
            <a:avLst/>
          </a:prstGeom>
          <a:noFill/>
          <a:ln>
            <a:noFill/>
          </a:ln>
        </p:spPr>
      </p:pic>
      <p:sp>
        <p:nvSpPr>
          <p:cNvPr id="307" name="Google Shape;307;p50"/>
          <p:cNvSpPr txBox="1"/>
          <p:nvPr/>
        </p:nvSpPr>
        <p:spPr>
          <a:xfrm>
            <a:off x="5246600" y="778950"/>
            <a:ext cx="3631500" cy="43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FFFFFF"/>
                </a:solidFill>
                <a:latin typeface="Asap"/>
                <a:ea typeface="Asap"/>
                <a:cs typeface="Asap"/>
                <a:sym typeface="Asap"/>
              </a:rPr>
              <a:t>Thank you!</a:t>
            </a:r>
            <a:endParaRPr sz="4200" b="1">
              <a:solidFill>
                <a:srgbClr val="FFFFFF"/>
              </a:solidFill>
              <a:latin typeface="Asap"/>
              <a:ea typeface="Asap"/>
              <a:cs typeface="Asap"/>
              <a:sym typeface="Asap"/>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5E9DC"/>
        </a:solidFill>
        <a:effectLst/>
      </p:bgPr>
    </p:bg>
    <p:spTree>
      <p:nvGrpSpPr>
        <p:cNvPr id="1" name="Shape 311"/>
        <p:cNvGrpSpPr/>
        <p:nvPr/>
      </p:nvGrpSpPr>
      <p:grpSpPr>
        <a:xfrm>
          <a:off x="0" y="0"/>
          <a:ext cx="0" cy="0"/>
          <a:chOff x="0" y="0"/>
          <a:chExt cx="0" cy="0"/>
        </a:xfrm>
      </p:grpSpPr>
      <p:pic>
        <p:nvPicPr>
          <p:cNvPr id="312" name="Google Shape;312;p5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18694"/>
            <a:ext cx="9144000" cy="3334512"/>
          </a:xfrm>
          <a:prstGeom prst="rect">
            <a:avLst/>
          </a:prstGeom>
          <a:noFill/>
          <a:ln>
            <a:noFill/>
          </a:ln>
        </p:spPr>
      </p:pic>
      <p:sp>
        <p:nvSpPr>
          <p:cNvPr id="313" name="Google Shape;313;p51"/>
          <p:cNvSpPr txBox="1"/>
          <p:nvPr/>
        </p:nvSpPr>
        <p:spPr>
          <a:xfrm>
            <a:off x="0" y="3194750"/>
            <a:ext cx="9144000" cy="137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err="1">
                <a:solidFill>
                  <a:srgbClr val="76923C"/>
                </a:solidFill>
                <a:latin typeface="Lora"/>
                <a:ea typeface="Lora"/>
                <a:cs typeface="Lora"/>
                <a:sym typeface="Lora"/>
              </a:rPr>
              <a:t>www.rswr.org</a:t>
            </a:r>
            <a:endParaRPr sz="3200" dirty="0">
              <a:solidFill>
                <a:srgbClr val="76923C"/>
              </a:solidFill>
              <a:latin typeface="Lora"/>
              <a:ea typeface="Lora"/>
              <a:cs typeface="Lora"/>
              <a:sym typeface="Lora"/>
            </a:endParaRPr>
          </a:p>
          <a:p>
            <a:pPr marL="0" lvl="0" indent="0" algn="ctr" rtl="0">
              <a:spcBef>
                <a:spcPts val="0"/>
              </a:spcBef>
              <a:spcAft>
                <a:spcPts val="0"/>
              </a:spcAft>
              <a:buNone/>
            </a:pPr>
            <a:r>
              <a:rPr lang="en" sz="3100" dirty="0">
                <a:solidFill>
                  <a:schemeClr val="dk2"/>
                </a:solidFill>
                <a:latin typeface="Lora"/>
                <a:ea typeface="Lora"/>
                <a:cs typeface="Lora"/>
                <a:sym typeface="Lora"/>
              </a:rPr>
              <a:t>101 Quaker Hill Drive, Richmond, Indiana 47374</a:t>
            </a:r>
          </a:p>
        </p:txBody>
      </p:sp>
    </p:spTree>
    <p:extLst>
      <p:ext uri="{BB962C8B-B14F-4D97-AF65-F5344CB8AC3E}">
        <p14:creationId xmlns:p14="http://schemas.microsoft.com/office/powerpoint/2010/main" val="2739529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A79D"/>
        </a:solidFill>
        <a:effectLst/>
      </p:bgPr>
    </p:bg>
    <p:spTree>
      <p:nvGrpSpPr>
        <p:cNvPr id="1" name="Shape 102"/>
        <p:cNvGrpSpPr/>
        <p:nvPr/>
      </p:nvGrpSpPr>
      <p:grpSpPr>
        <a:xfrm>
          <a:off x="0" y="0"/>
          <a:ext cx="0" cy="0"/>
          <a:chOff x="0" y="0"/>
          <a:chExt cx="0" cy="0"/>
        </a:xfrm>
      </p:grpSpPr>
      <p:sp>
        <p:nvSpPr>
          <p:cNvPr id="103" name="Google Shape;103;p20"/>
          <p:cNvSpPr txBox="1">
            <a:spLocks noGrp="1"/>
          </p:cNvSpPr>
          <p:nvPr>
            <p:ph type="title"/>
          </p:nvPr>
        </p:nvSpPr>
        <p:spPr>
          <a:xfrm>
            <a:off x="3893075" y="445025"/>
            <a:ext cx="4939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Lora"/>
                <a:ea typeface="Lora"/>
                <a:cs typeface="Lora"/>
                <a:sym typeface="Lora"/>
              </a:rPr>
              <a:t>Games and Activities</a:t>
            </a:r>
            <a:endParaRPr>
              <a:latin typeface="Lora"/>
              <a:ea typeface="Lora"/>
              <a:cs typeface="Lora"/>
              <a:sym typeface="Lora"/>
            </a:endParaRPr>
          </a:p>
        </p:txBody>
      </p:sp>
      <p:pic>
        <p:nvPicPr>
          <p:cNvPr id="104" name="Google Shape;104;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11699" y="470525"/>
            <a:ext cx="3267850" cy="4202450"/>
          </a:xfrm>
          <a:prstGeom prst="rect">
            <a:avLst/>
          </a:prstGeom>
          <a:noFill/>
          <a:ln>
            <a:noFill/>
          </a:ln>
        </p:spPr>
      </p:pic>
      <p:pic>
        <p:nvPicPr>
          <p:cNvPr id="105" name="Google Shape;105;p2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862575" y="1137750"/>
            <a:ext cx="5000224" cy="35352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1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47650" y="0"/>
            <a:ext cx="6096302" cy="5143500"/>
          </a:xfrm>
          <a:prstGeom prst="rect">
            <a:avLst/>
          </a:prstGeom>
          <a:noFill/>
          <a:ln>
            <a:noFill/>
          </a:ln>
        </p:spPr>
      </p:pic>
      <p:sp>
        <p:nvSpPr>
          <p:cNvPr id="83" name="Google Shape;83;p17"/>
          <p:cNvSpPr txBox="1">
            <a:spLocks noGrp="1"/>
          </p:cNvSpPr>
          <p:nvPr>
            <p:ph type="title"/>
          </p:nvPr>
        </p:nvSpPr>
        <p:spPr>
          <a:xfrm>
            <a:off x="233600" y="829550"/>
            <a:ext cx="2566200" cy="892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300">
                <a:latin typeface="Asap"/>
                <a:ea typeface="Asap"/>
                <a:cs typeface="Asap"/>
                <a:sym typeface="Asap"/>
              </a:rPr>
              <a:t>Goals</a:t>
            </a:r>
            <a:endParaRPr sz="2300">
              <a:latin typeface="Asap"/>
              <a:ea typeface="Asap"/>
              <a:cs typeface="Asap"/>
              <a:sym typeface="Asap"/>
            </a:endParaRPr>
          </a:p>
        </p:txBody>
      </p:sp>
      <p:sp>
        <p:nvSpPr>
          <p:cNvPr id="84" name="Google Shape;84;p17"/>
          <p:cNvSpPr txBox="1">
            <a:spLocks noGrp="1"/>
          </p:cNvSpPr>
          <p:nvPr>
            <p:ph type="body" idx="1"/>
          </p:nvPr>
        </p:nvSpPr>
        <p:spPr>
          <a:xfrm>
            <a:off x="233600" y="1798300"/>
            <a:ext cx="2566200" cy="297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latin typeface="Asap"/>
                <a:ea typeface="Asap"/>
                <a:cs typeface="Asap"/>
                <a:sym typeface="Asap"/>
              </a:rPr>
              <a:t>To provide resources for marginalized women in developing countries to improve the quality of life of the women, their families, and their communities, and to empower these women in a sustainable and self-determined way.</a:t>
            </a:r>
            <a:endParaRPr sz="1500">
              <a:latin typeface="Asap"/>
              <a:ea typeface="Asap"/>
              <a:cs typeface="Asap"/>
              <a:sym typeface="Asap"/>
            </a:endParaRPr>
          </a:p>
          <a:p>
            <a:pPr marL="0" lvl="0" indent="0" algn="l" rtl="0">
              <a:spcBef>
                <a:spcPts val="1600"/>
              </a:spcBef>
              <a:spcAft>
                <a:spcPts val="0"/>
              </a:spcAft>
              <a:buNone/>
            </a:pPr>
            <a:endParaRPr/>
          </a:p>
          <a:p>
            <a:pPr marL="0" lvl="0" indent="457200" algn="l" rtl="0">
              <a:spcBef>
                <a:spcPts val="1600"/>
              </a:spcBef>
              <a:spcAft>
                <a:spcPts val="160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A79D"/>
        </a:solidFill>
        <a:effectLst/>
      </p:bgPr>
    </p:bg>
    <p:spTree>
      <p:nvGrpSpPr>
        <p:cNvPr id="1" name="Shape 109"/>
        <p:cNvGrpSpPr/>
        <p:nvPr/>
      </p:nvGrpSpPr>
      <p:grpSpPr>
        <a:xfrm>
          <a:off x="0" y="0"/>
          <a:ext cx="0" cy="0"/>
          <a:chOff x="0" y="0"/>
          <a:chExt cx="0" cy="0"/>
        </a:xfrm>
      </p:grpSpPr>
      <p:pic>
        <p:nvPicPr>
          <p:cNvPr id="110" name="Google Shape;110;p21" descr="C:\Users\Sarah Northrop\Downloads\worldwealth.jpg"/>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805675" y="328187"/>
            <a:ext cx="7532650" cy="4487125"/>
          </a:xfrm>
          <a:prstGeom prst="rect">
            <a:avLst/>
          </a:prstGeom>
          <a:noFill/>
          <a:ln>
            <a:noFill/>
          </a:ln>
        </p:spPr>
      </p:pic>
      <p:sp>
        <p:nvSpPr>
          <p:cNvPr id="111" name="Google Shape;111;p21"/>
          <p:cNvSpPr/>
          <p:nvPr/>
        </p:nvSpPr>
        <p:spPr>
          <a:xfrm rot="-1162255" flipH="1">
            <a:off x="4292659" y="3104725"/>
            <a:ext cx="110347" cy="552001"/>
          </a:xfrm>
          <a:prstGeom prst="upArrow">
            <a:avLst>
              <a:gd name="adj1" fmla="val 50000"/>
              <a:gd name="adj2" fmla="val 50106"/>
            </a:avLst>
          </a:prstGeom>
          <a:solidFill>
            <a:srgbClr val="0000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112" name="Google Shape;112;p21"/>
          <p:cNvSpPr/>
          <p:nvPr/>
        </p:nvSpPr>
        <p:spPr>
          <a:xfrm rot="-3421255">
            <a:off x="5434634" y="3091739"/>
            <a:ext cx="160931" cy="577985"/>
          </a:xfrm>
          <a:prstGeom prst="upArrow">
            <a:avLst>
              <a:gd name="adj1" fmla="val 50000"/>
              <a:gd name="adj2" fmla="val 47396"/>
            </a:avLst>
          </a:prstGeom>
          <a:solidFill>
            <a:srgbClr val="0000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113" name="Google Shape;113;p21"/>
          <p:cNvSpPr/>
          <p:nvPr/>
        </p:nvSpPr>
        <p:spPr>
          <a:xfrm>
            <a:off x="6109047" y="2774027"/>
            <a:ext cx="160800" cy="578100"/>
          </a:xfrm>
          <a:prstGeom prst="upArrow">
            <a:avLst>
              <a:gd name="adj1" fmla="val 50000"/>
              <a:gd name="adj2" fmla="val 47396"/>
            </a:avLst>
          </a:prstGeom>
          <a:solidFill>
            <a:srgbClr val="0000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114" name="Google Shape;114;p21"/>
          <p:cNvSpPr txBox="1"/>
          <p:nvPr/>
        </p:nvSpPr>
        <p:spPr>
          <a:xfrm>
            <a:off x="3737325" y="3659575"/>
            <a:ext cx="1221000" cy="23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ora"/>
                <a:ea typeface="Lora"/>
                <a:cs typeface="Lora"/>
                <a:sym typeface="Lora"/>
              </a:rPr>
              <a:t>Sierra Leone</a:t>
            </a:r>
            <a:endParaRPr sz="1200">
              <a:latin typeface="Lora"/>
              <a:ea typeface="Lora"/>
              <a:cs typeface="Lora"/>
              <a:sym typeface="Lora"/>
            </a:endParaRPr>
          </a:p>
        </p:txBody>
      </p:sp>
      <p:sp>
        <p:nvSpPr>
          <p:cNvPr id="115" name="Google Shape;115;p21"/>
          <p:cNvSpPr txBox="1"/>
          <p:nvPr/>
        </p:nvSpPr>
        <p:spPr>
          <a:xfrm>
            <a:off x="5465850" y="3545275"/>
            <a:ext cx="804000" cy="11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ora"/>
                <a:ea typeface="Lora"/>
                <a:cs typeface="Lora"/>
                <a:sym typeface="Lora"/>
              </a:rPr>
              <a:t>Kenya</a:t>
            </a:r>
            <a:endParaRPr sz="1200">
              <a:latin typeface="Lora"/>
              <a:ea typeface="Lora"/>
              <a:cs typeface="Lora"/>
              <a:sym typeface="Lora"/>
            </a:endParaRPr>
          </a:p>
        </p:txBody>
      </p:sp>
      <p:sp>
        <p:nvSpPr>
          <p:cNvPr id="116" name="Google Shape;116;p21"/>
          <p:cNvSpPr txBox="1"/>
          <p:nvPr/>
        </p:nvSpPr>
        <p:spPr>
          <a:xfrm>
            <a:off x="5904075" y="3323575"/>
            <a:ext cx="734700" cy="11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ora"/>
                <a:ea typeface="Lora"/>
                <a:cs typeface="Lora"/>
                <a:sym typeface="Lora"/>
              </a:rPr>
              <a:t>India</a:t>
            </a:r>
            <a:endParaRPr sz="1200">
              <a:latin typeface="Lora"/>
              <a:ea typeface="Lora"/>
              <a:cs typeface="Lora"/>
              <a:sym typeface="Lor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2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10800000">
            <a:off x="9143" y="-141733"/>
            <a:ext cx="9521954" cy="714146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65D40"/>
        </a:solidFill>
        <a:effectLst/>
      </p:bgPr>
    </p:bg>
    <p:spTree>
      <p:nvGrpSpPr>
        <p:cNvPr id="1" name="Shape 125"/>
        <p:cNvGrpSpPr/>
        <p:nvPr/>
      </p:nvGrpSpPr>
      <p:grpSpPr>
        <a:xfrm>
          <a:off x="0" y="0"/>
          <a:ext cx="0" cy="0"/>
          <a:chOff x="0" y="0"/>
          <a:chExt cx="0" cy="0"/>
        </a:xfrm>
      </p:grpSpPr>
      <p:pic>
        <p:nvPicPr>
          <p:cNvPr id="126" name="Google Shape;126;p23"/>
          <p:cNvPicPr preferRelativeResize="0"/>
          <p:nvPr/>
        </p:nvPicPr>
        <p:blipFill rotWithShape="1">
          <a:blip r:embed="rId3" cstate="email">
            <a:alphaModFix/>
            <a:extLst>
              <a:ext uri="{28A0092B-C50C-407E-A947-70E740481C1C}">
                <a14:useLocalDpi xmlns:a14="http://schemas.microsoft.com/office/drawing/2010/main"/>
              </a:ext>
            </a:extLst>
          </a:blip>
          <a:srcRect b="11166"/>
          <a:stretch/>
        </p:blipFill>
        <p:spPr>
          <a:xfrm>
            <a:off x="0" y="758586"/>
            <a:ext cx="9143999" cy="3626326"/>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2878</TotalTime>
  <Words>4091</Words>
  <Application>Microsoft Macintosh PowerPoint</Application>
  <PresentationFormat>On-screen Show (16:9)</PresentationFormat>
  <Paragraphs>181</Paragraphs>
  <Slides>42</Slides>
  <Notes>42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Asap</vt:lpstr>
      <vt:lpstr>Calibri</vt:lpstr>
      <vt:lpstr>Lora</vt:lpstr>
      <vt:lpstr>Times New Roman</vt:lpstr>
      <vt:lpstr>Wingdings</vt:lpstr>
      <vt:lpstr>Simple Light</vt:lpstr>
      <vt:lpstr>PowerPoint Presentation</vt:lpstr>
      <vt:lpstr>Mission</vt:lpstr>
      <vt:lpstr>PowerPoint Presentation</vt:lpstr>
      <vt:lpstr>The Power of Enough</vt:lpstr>
      <vt:lpstr>Games and Activities</vt:lpstr>
      <vt:lpstr>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72</cp:revision>
  <dcterms:modified xsi:type="dcterms:W3CDTF">2020-10-01T04:14:34Z</dcterms:modified>
</cp:coreProperties>
</file>